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7" r:id="rId3"/>
    <p:sldId id="259" r:id="rId4"/>
    <p:sldId id="273" r:id="rId5"/>
    <p:sldId id="257" r:id="rId6"/>
    <p:sldId id="258" r:id="rId7"/>
    <p:sldId id="260" r:id="rId8"/>
    <p:sldId id="262" r:id="rId9"/>
    <p:sldId id="263" r:id="rId10"/>
    <p:sldId id="266" r:id="rId11"/>
    <p:sldId id="269" r:id="rId12"/>
    <p:sldId id="268" r:id="rId13"/>
    <p:sldId id="261" r:id="rId14"/>
    <p:sldId id="270" r:id="rId15"/>
    <p:sldId id="271" r:id="rId16"/>
    <p:sldId id="265" r:id="rId17"/>
    <p:sldId id="264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212C1-39F6-4991-ADDA-BA787A61478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B5A23-AB96-457C-A6A4-9C663BEE8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97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Вещественные числа поддерживают те же операции, что и целые. Однако (из-за представления чисел в компьютере) вещественные числа неточны, и это может привести к ошибкам.</a:t>
            </a:r>
          </a:p>
          <a:p>
            <a:r>
              <a:rPr lang="ru-RU" dirty="0" smtClean="0"/>
              <a:t>В информатике такие числа называются вещественными.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B5A23-AB96-457C-A6A4-9C663BEE89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463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 всегда такой формат необходим. Если нужно сократить формат вывода, то используется форматный вывод. Для этого применяется метод </a:t>
            </a:r>
            <a:r>
              <a:rPr lang="ru-RU" dirty="0" err="1" smtClean="0"/>
              <a:t>format</a:t>
            </a:r>
            <a:r>
              <a:rPr lang="ru-RU" dirty="0" smtClean="0"/>
              <a:t>() к строке, которую мы хотим вывести. А внутри строки записываются форматы в фигурных скобках после двоеточия. В круглых скобках функции </a:t>
            </a:r>
            <a:r>
              <a:rPr lang="ru-RU" dirty="0" err="1" smtClean="0"/>
              <a:t>format</a:t>
            </a:r>
            <a:r>
              <a:rPr lang="ru-RU" dirty="0" smtClean="0"/>
              <a:t>(), указываются имена переменных (или константы), значения которых будут подставляться в строку вместо фигурных скобок в указанном формате. Количество переменных должно совпадать с количеством фигурных скобок. Данный способ работает в </a:t>
            </a:r>
            <a:r>
              <a:rPr lang="ru-RU" dirty="0" err="1" smtClean="0"/>
              <a:t>Python</a:t>
            </a:r>
            <a:r>
              <a:rPr lang="ru-RU" dirty="0" smtClean="0"/>
              <a:t>, начиная с версии 3.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B5A23-AB96-457C-A6A4-9C663BEE89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603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F-строка - это строка-шаблон, начинается с символа f (или F). Каждый раз когда мы хотим вставить в строку значение какой-либо переменной, нам нужно добавить строку с именем переменной, заключенной в фигурные скобки {}. Внутри фигурных скобок можно указать способ форматирования.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B5A23-AB96-457C-A6A4-9C663BEE89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515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 решении задач часто приходится округлять вещественные числа до ближайших целых значений. Для этого имеются две функции.</a:t>
            </a:r>
          </a:p>
          <a:p>
            <a:r>
              <a:rPr lang="ru-RU" dirty="0" smtClean="0"/>
              <a:t>Надо запомнить!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B5A23-AB96-457C-A6A4-9C663BEE89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48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7E6F-61E2-490F-A2E5-8849D5B4160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7C3310-410B-4F37-8B4A-45DCD9E80C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7E6F-61E2-490F-A2E5-8849D5B4160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3310-410B-4F37-8B4A-45DCD9E80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7E6F-61E2-490F-A2E5-8849D5B4160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3310-410B-4F37-8B4A-45DCD9E80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7E6F-61E2-490F-A2E5-8849D5B4160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3310-410B-4F37-8B4A-45DCD9E80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7E6F-61E2-490F-A2E5-8849D5B4160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3310-410B-4F37-8B4A-45DCD9E80C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7E6F-61E2-490F-A2E5-8849D5B4160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3310-410B-4F37-8B4A-45DCD9E80C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7E6F-61E2-490F-A2E5-8849D5B4160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3310-410B-4F37-8B4A-45DCD9E80CD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7E6F-61E2-490F-A2E5-8849D5B4160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3310-410B-4F37-8B4A-45DCD9E80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7E6F-61E2-490F-A2E5-8849D5B4160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3310-410B-4F37-8B4A-45DCD9E80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7E6F-61E2-490F-A2E5-8849D5B4160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3310-410B-4F37-8B4A-45DCD9E80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7E6F-61E2-490F-A2E5-8849D5B4160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3310-410B-4F37-8B4A-45DCD9E80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997E6F-61E2-490F-A2E5-8849D5B4160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97C3310-410B-4F37-8B4A-45DCD9E80C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martiqa.ru/python-workbook/float#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6.xml"/><Relationship Id="rId7" Type="http://schemas.openxmlformats.org/officeDocument/2006/relationships/slide" Target="slide1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pythonworld.ru/tipy-dannyx-v-python/bajty-bytes-i-bytearra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099319"/>
          </a:xfrm>
        </p:spPr>
        <p:txBody>
          <a:bodyPr/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с числами</a:t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7272808" cy="2448272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Окунцова А.Л.,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информатики</a:t>
            </a: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Кемерово, 2021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145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 smtClean="0"/>
              <a:t>Практические задания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будет выведено на экран в результате выполнения следующей программы?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15 // (16 % 7)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34 % a * 5 - 29 % 5 * 2</a:t>
            </a:r>
          </a:p>
          <a:p>
            <a:pPr marL="0" indent="0">
              <a:buNone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+ b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Что будет выведено на экран в результате выполнения следующей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программы?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82 // 3 ** 2 % 7</a:t>
            </a:r>
          </a:p>
          <a:p>
            <a:pPr marL="0" indent="0">
              <a:buNone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922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980728"/>
          </a:xfrm>
        </p:spPr>
        <p:txBody>
          <a:bodyPr/>
          <a:lstStyle/>
          <a:p>
            <a:r>
              <a:rPr lang="ru-RU" dirty="0" smtClean="0"/>
              <a:t>Практические задания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33123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программу 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делят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kk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мандаринов поровну, неделящийся остаток остается в корзине. Сколько целых мандаринов достанется каждому школьнику? Сколько целых мандаринов останется в корзине?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входных данных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вход программе подаётся два целых числа: количество школьников и количество мандаринов, каждое на отдельной строке.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выходных данных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вывести два числа: количество мандаринов, которое достанется каждому школьнику, и количество мандаринов, которое останется в корзине, каждое на отдельной строке.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4149080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программу, в которой рассчитывается сумма и произведение цифр положительного трёхзначного числа.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входных данных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вход программе подаётся положительное трёхзначное число.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выходных данных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вывести два числа с поясняющим текстом: сумма цифр и произведение цифр.</a:t>
            </a:r>
          </a:p>
        </p:txBody>
      </p:sp>
    </p:spTree>
    <p:extLst>
      <p:ext uri="{BB962C8B-B14F-4D97-AF65-F5344CB8AC3E}">
        <p14:creationId xmlns:p14="http://schemas.microsoft.com/office/powerpoint/2010/main" val="22412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/>
              <a:t>Практические задания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Напишите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для нахождения цифр четырёхзначного числа.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входных данных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вход программе подаётся положительное четырёхзначное целое число.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выходных данных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вывести текст в соответствии с условием задачи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45024"/>
            <a:ext cx="8388424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0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/>
              <a:t>Системы счисления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1"/>
            <a:ext cx="8229600" cy="3528392"/>
          </a:xfrm>
        </p:spPr>
        <p:txBody>
          <a:bodyPr>
            <a:normAutofit fontScale="92500" lnSpcReduction="20000"/>
          </a:bodyPr>
          <a:lstStyle/>
          <a:p>
            <a:pPr marL="0" indent="35560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бывает переводить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 из одной системы счисления в другую.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функций:</a:t>
            </a:r>
          </a:p>
          <a:p>
            <a:pPr marL="0" indent="355600" algn="just">
              <a:buNone/>
            </a:pP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([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], [основание системы счисления]) - преобразование к целому числу в десятичной системе счисления.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умолчанию система счисления десятичная, но можно задать любое основание от 2 до 36 включительно.</a:t>
            </a:r>
          </a:p>
          <a:p>
            <a:pPr marL="0" indent="355600" algn="just">
              <a:buNone/>
            </a:pP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 - преобразование целого числа в двоичную строку.</a:t>
            </a:r>
          </a:p>
          <a:p>
            <a:pPr marL="0" indent="355600" algn="just">
              <a:buNone/>
            </a:pP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hex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(х) - преобразование целого числа в шестнадцатеричную строку.</a:t>
            </a:r>
          </a:p>
          <a:p>
            <a:pPr marL="0" indent="355600" algn="just">
              <a:buNone/>
            </a:pP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(х) - преобразование целого числа в восьмеричную строку.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4432431"/>
            <a:ext cx="26282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&gt;&gt;&gt; bin(19) 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'0b10011‘</a:t>
            </a:r>
          </a:p>
          <a:p>
            <a:r>
              <a:rPr lang="en-US" dirty="0" smtClean="0"/>
              <a:t>&gt;&gt;&gt; hex(19)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'0x13‘</a:t>
            </a:r>
          </a:p>
          <a:p>
            <a:r>
              <a:rPr lang="en-US" dirty="0"/>
              <a:t>&gt;&gt;&gt; </a:t>
            </a:r>
            <a:r>
              <a:rPr lang="en-US" dirty="0" err="1" smtClean="0"/>
              <a:t>oct</a:t>
            </a:r>
            <a:r>
              <a:rPr lang="en-US" dirty="0" smtClean="0"/>
              <a:t>(19</a:t>
            </a:r>
            <a:r>
              <a:rPr lang="en-US" dirty="0"/>
              <a:t>)</a:t>
            </a:r>
          </a:p>
          <a:p>
            <a:r>
              <a:rPr lang="en-US" b="1" dirty="0">
                <a:solidFill>
                  <a:schemeClr val="tx2"/>
                </a:solidFill>
              </a:rPr>
              <a:t>'0o23'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4432431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&gt;&gt;&gt;</a:t>
            </a:r>
            <a:r>
              <a:rPr lang="en-US" dirty="0" err="1" smtClean="0"/>
              <a:t>int</a:t>
            </a:r>
            <a:r>
              <a:rPr lang="en-US" dirty="0"/>
              <a:t>('10011', 2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19</a:t>
            </a:r>
          </a:p>
          <a:p>
            <a:r>
              <a:rPr lang="en-US" dirty="0"/>
              <a:t>&gt;&gt;&gt; </a:t>
            </a:r>
            <a:r>
              <a:rPr lang="en-US" dirty="0" err="1"/>
              <a:t>int</a:t>
            </a:r>
            <a:r>
              <a:rPr lang="en-US" dirty="0"/>
              <a:t>('0b10011', 2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19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3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741855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95736" y="11663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Разбор задания егэ14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199"/>
            <a:ext cx="9144000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3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Дополнительные </a:t>
            </a:r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float.as_integer_ratio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 целых чисел, чьё отношение равно этому числу.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float.is_integer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ли значение целым числом.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float.hex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переводит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hex 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шестнадцатеричную систему счисления).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classmethod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float.fromhex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 - float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шестнадцатеричной строки.</a:t>
            </a:r>
          </a:p>
        </p:txBody>
      </p:sp>
    </p:spTree>
    <p:extLst>
      <p:ext uri="{BB962C8B-B14F-4D97-AF65-F5344CB8AC3E}">
        <p14:creationId xmlns:p14="http://schemas.microsoft.com/office/powerpoint/2010/main" val="145392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08720"/>
          </a:xfrm>
        </p:spPr>
        <p:txBody>
          <a:bodyPr/>
          <a:lstStyle/>
          <a:p>
            <a:r>
              <a:rPr lang="ru-RU" dirty="0"/>
              <a:t>Вещественные числа (</a:t>
            </a:r>
            <a:r>
              <a:rPr lang="ru-RU" dirty="0" err="1"/>
              <a:t>float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lnSpcReduction="10000"/>
          </a:bodyPr>
          <a:lstStyle/>
          <a:p>
            <a:pPr marL="0" indent="35560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Вещественное число 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число, в котором есть целая и дробная части. Целая и дробная части отделяются друг от друга точкой, а не запятой как в математике.</a:t>
            </a:r>
          </a:p>
          <a:p>
            <a:pPr marL="0" indent="35560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5.0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>
              <a:buNone/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  # &lt;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'&gt; 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число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5.0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число, представленное в виде десятичной дроби (имеет целую и дробную часть).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число ( 1,60217662×10−19 Кл), записав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>
              <a:buNone/>
            </a:pP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1.60217662e-19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для положительного порядка </a:t>
            </a:r>
          </a:p>
          <a:p>
            <a:pPr marL="0" indent="35560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знак + можно не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записывать</a:t>
            </a:r>
          </a:p>
          <a:p>
            <a:pPr marL="0" indent="35560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задачник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28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/>
              <a:t>Ввод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560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вещественное число с помощью функции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-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</a:p>
          <a:p>
            <a:pPr marL="0" indent="35560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необходимо ввести сразу несколько значений из одной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строке:</a:t>
            </a:r>
          </a:p>
          <a:p>
            <a:pPr marL="0" indent="35560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 =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().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split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</a:p>
          <a:p>
            <a:pPr marL="0" indent="355600" algn="ctr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118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dirty="0" smtClean="0">
                <a:effectLst/>
              </a:rPr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832648"/>
          </a:xfrm>
        </p:spPr>
        <p:txBody>
          <a:bodyPr>
            <a:noAutofit/>
          </a:bodyPr>
          <a:lstStyle/>
          <a:p>
            <a:pPr marL="0" indent="35560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выводе вещественных чисел по умолчанию выводится 16 знаков после запятой.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сократить формат вывода, то используется форматный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к строке, которую мы хотим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вывести;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записываются форматы в фигурных скобках после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двоеточия;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круглых скобках функции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(), указываются имена переменных (или константы), значения которых будут подставляться в строку вместо фигурных скобок в указанном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переменных должно совпадать с количеством фигурных скобок. </a:t>
            </a:r>
          </a:p>
          <a:p>
            <a:pPr marL="0" indent="35560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</a:p>
          <a:p>
            <a:pPr marL="0" indent="35560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1 / 6</a:t>
            </a:r>
          </a:p>
          <a:p>
            <a:pPr marL="0" indent="355600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("{:f}".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(x))    # формат f выводит по умолчанию 6 цифр </a:t>
            </a:r>
          </a:p>
          <a:p>
            <a:pPr marL="0" indent="35560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# в дробной части</a:t>
            </a:r>
          </a:p>
          <a:p>
            <a:pPr marL="0" indent="355600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("{:.3f}".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(x))  # .3 обозначает, что необходимо</a:t>
            </a:r>
          </a:p>
          <a:p>
            <a:pPr marL="0" indent="35560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# вывести 3 знака после точки</a:t>
            </a:r>
          </a:p>
          <a:p>
            <a:pPr marL="0" indent="355600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("{:12.4e}".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(x))  # 12.4 - первое число (12) задает</a:t>
            </a:r>
          </a:p>
          <a:p>
            <a:pPr marL="0" indent="35560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# общее количество позиций на вывод числа,</a:t>
            </a:r>
          </a:p>
          <a:p>
            <a:pPr marL="0" indent="35560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# второе (4) - количество цифр в дробной части.</a:t>
            </a:r>
          </a:p>
          <a:p>
            <a:pPr marL="0" indent="35560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# Формат e - выводит число в научном формате</a:t>
            </a:r>
          </a:p>
          <a:p>
            <a:pPr marL="0" indent="35560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экране мы увидим</a:t>
            </a:r>
          </a:p>
          <a:p>
            <a:pPr marL="0" indent="35560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0.166667    </a:t>
            </a:r>
          </a:p>
          <a:p>
            <a:pPr marL="0" indent="35560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0.167 </a:t>
            </a:r>
          </a:p>
        </p:txBody>
      </p:sp>
    </p:spTree>
    <p:extLst>
      <p:ext uri="{BB962C8B-B14F-4D97-AF65-F5344CB8AC3E}">
        <p14:creationId xmlns:p14="http://schemas.microsoft.com/office/powerpoint/2010/main" val="17479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Арифметические действия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Битовое представление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Дополнительные методы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Практические задания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Системы счисления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Вещественные числа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Форматы вывода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sldjump"/>
              </a:rPr>
              <a:t>Операции с вещественными числами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5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 / 6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("{:f}".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(x))    # формат f выводит по умолчанию 6 цифр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в дробной части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("{:.3f}".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(x))  # .3 обозначает, что необходимо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вывести 3 знака после точки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("{:12.4e}".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(x))  # 12.4 - первое число (12) задает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общее количество позиций на вывод числа,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второе (4) - количество цифр в дробной части.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Формат e - выводит число в научном формате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экране мы увидим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0.166667  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0.167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1.6667e-01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687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/>
              <a:t>Формат вывода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355600">
              <a:buNone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метода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(), можно использовать другие способы вывода. </a:t>
            </a:r>
            <a:endParaRPr lang="ru-RU" sz="2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Операторы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вывода следующим образом:</a:t>
            </a:r>
          </a:p>
          <a:p>
            <a:pPr marL="0" indent="0">
              <a:buNone/>
            </a:pP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("%f" % (x))</a:t>
            </a:r>
          </a:p>
          <a:p>
            <a:pPr marL="0" indent="0">
              <a:buNone/>
            </a:pP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("%.3f" % (x))</a:t>
            </a:r>
          </a:p>
          <a:p>
            <a:pPr marL="0" indent="0">
              <a:buNone/>
            </a:pP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("%12.4e" % (x))</a:t>
            </a:r>
          </a:p>
          <a:p>
            <a:pPr marL="0" indent="0">
              <a:buNone/>
            </a:pP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вывести на экран отформатированную строку - это использование f-строк (f-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(f"{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x:f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}")</a:t>
            </a:r>
          </a:p>
          <a:p>
            <a:pPr marL="0" indent="0">
              <a:buNone/>
            </a:pP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(f"{x:.3f}")</a:t>
            </a:r>
          </a:p>
          <a:p>
            <a:pPr marL="0" indent="0">
              <a:buNone/>
            </a:pP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(f"{x:12.4e}") </a:t>
            </a:r>
          </a:p>
        </p:txBody>
      </p:sp>
    </p:spTree>
    <p:extLst>
      <p:ext uri="{BB962C8B-B14F-4D97-AF65-F5344CB8AC3E}">
        <p14:creationId xmlns:p14="http://schemas.microsoft.com/office/powerpoint/2010/main" val="527753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с вещественными числами. Модуль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5600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работе с вещественными числами можно использовать </a:t>
            </a: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содержит большое число встроенных функций. </a:t>
            </a:r>
          </a:p>
          <a:p>
            <a:pPr marL="0" indent="355600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подключения модуля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в самом начале программы написать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5600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отбрасывает дробную часть вещественного числа x.</a:t>
            </a:r>
          </a:p>
          <a:p>
            <a:pPr marL="0" indent="355600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округляет вещественное число x до ближайшего целого (если дробная часть числа равна 0.5, то число округляется до ближайшего четного числа).</a:t>
            </a:r>
          </a:p>
          <a:p>
            <a:pPr marL="0" indent="355600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21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908720"/>
          </a:xfrm>
        </p:spPr>
        <p:txBody>
          <a:bodyPr/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Округление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435280" cy="5073427"/>
          </a:xfrm>
        </p:spPr>
        <p:txBody>
          <a:bodyPr>
            <a:noAutofit/>
          </a:bodyPr>
          <a:lstStyle/>
          <a:p>
            <a:pPr marL="0" indent="355600"/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 - округляет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до ближайшего целого. Если дробная часть числа равна 0.5, то число округляется до ближайшего четного числа.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 algn="ctr">
              <a:buNone/>
            </a:pP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(1.5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== 2,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 algn="ctr">
              <a:buNone/>
            </a:pP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(0.5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== 0</a:t>
            </a:r>
          </a:p>
          <a:p>
            <a:pPr marL="0" indent="355600"/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(x, n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кругляет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x до n знаков после точки. Это стандартная функция, для ее использования не нужно подключать модуль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355600"/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floor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округляет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вниз («пол»), при этом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 algn="ctr">
              <a:buNone/>
            </a:pP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floor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(1.5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== 1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355600"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floor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(-1.5) == -2</a:t>
            </a:r>
          </a:p>
          <a:p>
            <a:pPr marL="0" indent="355600"/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ceil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 - округляет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вверх («потолок»), при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</a:t>
            </a:r>
          </a:p>
          <a:p>
            <a:pPr marL="0" indent="355600"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ceil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(1.5) == 2,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 algn="ctr">
              <a:buNone/>
            </a:pP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ceil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(-1.5) == -1</a:t>
            </a:r>
          </a:p>
          <a:p>
            <a:pPr marL="0" indent="355600"/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модуль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(абсолютная величина).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/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sqrt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 - квадратный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корень. Использование: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math.sqrt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(x).</a:t>
            </a:r>
          </a:p>
          <a:p>
            <a:pPr marL="0" indent="355600" algn="ctr">
              <a:buNone/>
            </a:pP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math.sqrt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pPr marL="0" indent="355600" algn="ctr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выведет 2.0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5600"/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 - натуральный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логарифм.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вызове в виде math.log(x, b) возвращает логарифм по основанию b.</a:t>
            </a:r>
          </a:p>
          <a:p>
            <a:pPr marL="0" indent="355600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	Основание натуральных логарифмов e = 2,71828...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6568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92696"/>
          </a:xfrm>
        </p:spPr>
        <p:txBody>
          <a:bodyPr/>
          <a:lstStyle/>
          <a:p>
            <a:r>
              <a:rPr lang="ru-RU" dirty="0" smtClean="0"/>
              <a:t>Тригонометрия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40560"/>
          </a:xfrm>
        </p:spPr>
        <p:txBody>
          <a:bodyPr>
            <a:normAutofit fontScale="92500"/>
          </a:bodyPr>
          <a:lstStyle/>
          <a:p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 - синус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угла, задаваемого в радианах.</a:t>
            </a:r>
          </a:p>
          <a:p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косинус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угла, задаваемого в радианах.</a:t>
            </a:r>
          </a:p>
          <a:p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тангенс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угла, задаваемого в радианах.</a:t>
            </a:r>
          </a:p>
          <a:p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арксинус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возвращает значение в радианах.</a:t>
            </a:r>
          </a:p>
          <a:p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acos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арккосинус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возвращает значение в радианах.</a:t>
            </a:r>
          </a:p>
          <a:p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atan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арктангенс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возвращает значение в радианах.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atan2(y, x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полярный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 (в радианах) точки с координатами (x, y).</a:t>
            </a:r>
          </a:p>
          <a:p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degrees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преобразует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угол, заданный в радианах, в градусы.</a:t>
            </a:r>
          </a:p>
          <a:p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radians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преобразует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угол, заданный в градусах, в радианы.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- константа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 = 3.1415...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72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Арифметические операции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908720"/>
            <a:ext cx="5648325" cy="4696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1829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sz="4400" b="1" dirty="0">
                <a:effectLst/>
              </a:rPr>
              <a:t>Дополнительные </a:t>
            </a:r>
            <a:r>
              <a:rPr lang="ru-RU" sz="4400" b="1" dirty="0" smtClean="0">
                <a:effectLst/>
              </a:rPr>
              <a:t>операции</a:t>
            </a:r>
            <a:endParaRPr lang="ru-RU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908720"/>
            <a:ext cx="4392488" cy="245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664" y="3154045"/>
            <a:ext cx="2592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Устно:</a:t>
            </a:r>
          </a:p>
          <a:p>
            <a:endParaRPr lang="ru-RU" sz="2400" dirty="0" smtClean="0"/>
          </a:p>
          <a:p>
            <a:r>
              <a:rPr lang="ru-RU" sz="2400" dirty="0" smtClean="0"/>
              <a:t>23 </a:t>
            </a:r>
            <a:r>
              <a:rPr lang="ru-RU" sz="2400" dirty="0"/>
              <a:t>// 7 =  </a:t>
            </a:r>
          </a:p>
          <a:p>
            <a:r>
              <a:rPr lang="ru-RU" sz="2400" dirty="0"/>
              <a:t>20 // 5 =  </a:t>
            </a:r>
          </a:p>
          <a:p>
            <a:r>
              <a:rPr lang="ru-RU" sz="2400" dirty="0"/>
              <a:t>2 // 5 =  </a:t>
            </a:r>
          </a:p>
          <a:p>
            <a:r>
              <a:rPr lang="ru-RU" sz="2400" dirty="0"/>
              <a:t>123 // 10 =  </a:t>
            </a:r>
          </a:p>
          <a:p>
            <a:r>
              <a:rPr lang="ru-RU" sz="2400" dirty="0"/>
              <a:t>-123 // 10 =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0032" y="3183392"/>
            <a:ext cx="2592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Устно:</a:t>
            </a:r>
          </a:p>
          <a:p>
            <a:endParaRPr lang="ru-RU" sz="2400" dirty="0" smtClean="0"/>
          </a:p>
          <a:p>
            <a:r>
              <a:rPr lang="ru-RU" sz="2400" dirty="0" smtClean="0"/>
              <a:t>23 % </a:t>
            </a:r>
            <a:r>
              <a:rPr lang="ru-RU" sz="2400" dirty="0"/>
              <a:t>7 =  </a:t>
            </a:r>
          </a:p>
          <a:p>
            <a:r>
              <a:rPr lang="ru-RU" sz="2400" dirty="0"/>
              <a:t>20 </a:t>
            </a:r>
            <a:r>
              <a:rPr lang="ru-RU" sz="2400" dirty="0" smtClean="0"/>
              <a:t>% </a:t>
            </a:r>
            <a:r>
              <a:rPr lang="ru-RU" sz="2400" dirty="0"/>
              <a:t>5 =  </a:t>
            </a:r>
          </a:p>
          <a:p>
            <a:r>
              <a:rPr lang="ru-RU" sz="2400" dirty="0"/>
              <a:t>2 </a:t>
            </a:r>
            <a:r>
              <a:rPr lang="ru-RU" sz="2400" dirty="0" smtClean="0"/>
              <a:t>% </a:t>
            </a:r>
            <a:r>
              <a:rPr lang="ru-RU" sz="2400" dirty="0"/>
              <a:t>5 =  </a:t>
            </a:r>
          </a:p>
          <a:p>
            <a:r>
              <a:rPr lang="ru-RU" sz="2400" dirty="0"/>
              <a:t>123 </a:t>
            </a:r>
            <a:r>
              <a:rPr lang="ru-RU" sz="2400" dirty="0" smtClean="0"/>
              <a:t>% </a:t>
            </a:r>
            <a:r>
              <a:rPr lang="ru-RU" sz="2400" dirty="0"/>
              <a:t>10 =  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7565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для практической работы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 двузначное число. Опередить кол-во десятков и единиц.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трехзначное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число. Опередить кол-во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сотен, десятков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единиц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8748464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04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052736"/>
          </a:xfrm>
        </p:spPr>
        <p:txBody>
          <a:bodyPr/>
          <a:lstStyle/>
          <a:p>
            <a:r>
              <a:rPr lang="ru-RU" dirty="0" smtClean="0"/>
              <a:t>Битовое представление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08720"/>
            <a:ext cx="52578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847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методы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int.bit_length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бит, необходимых для представления числа в двоичном виде, без учёта знака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лидирующих нулей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23782"/>
            <a:ext cx="489654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700808"/>
            <a:ext cx="4176464" cy="202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017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методы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int.to_bytes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(length,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byteorder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*, signed=False) 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возвращает 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строку байтов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представляющих это число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58293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496" y="4039341"/>
            <a:ext cx="6696744" cy="1608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21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методы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classmethod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int.from_bytes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(bytes,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byteorder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*, signed=False) 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возвращает число из данной строки байтов.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57245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32650"/>
            <a:ext cx="6690372" cy="166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21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250</TotalTime>
  <Words>1499</Words>
  <Application>Microsoft Office PowerPoint</Application>
  <PresentationFormat>Экран (4:3)</PresentationFormat>
  <Paragraphs>198</Paragraphs>
  <Slides>24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Исполнительная</vt:lpstr>
      <vt:lpstr>Операции с числами на Python</vt:lpstr>
      <vt:lpstr>Содержание</vt:lpstr>
      <vt:lpstr>Арифметические операции</vt:lpstr>
      <vt:lpstr>Дополнительные операции</vt:lpstr>
      <vt:lpstr>Задания для практической работы</vt:lpstr>
      <vt:lpstr>Битовое представление</vt:lpstr>
      <vt:lpstr>Дополнительные методы</vt:lpstr>
      <vt:lpstr>Дополнительные методы</vt:lpstr>
      <vt:lpstr>Дополнительные методы</vt:lpstr>
      <vt:lpstr>Практические задания </vt:lpstr>
      <vt:lpstr>Практические задания </vt:lpstr>
      <vt:lpstr>Практические задания </vt:lpstr>
      <vt:lpstr>Системы счисления</vt:lpstr>
      <vt:lpstr>Презентация PowerPoint</vt:lpstr>
      <vt:lpstr>Презентация PowerPoint</vt:lpstr>
      <vt:lpstr>Дополнительные методы</vt:lpstr>
      <vt:lpstr>Вещественные числа (float)</vt:lpstr>
      <vt:lpstr>Ввод</vt:lpstr>
      <vt:lpstr>Вывод</vt:lpstr>
      <vt:lpstr>Пример</vt:lpstr>
      <vt:lpstr>Формат вывода</vt:lpstr>
      <vt:lpstr>Операции с вещественными числами. Модуль math</vt:lpstr>
      <vt:lpstr>Округление</vt:lpstr>
      <vt:lpstr>Тригонометрия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Операции с целыми числами на Python</dc:title>
  <dc:creator>Home</dc:creator>
  <cp:lastModifiedBy>Home</cp:lastModifiedBy>
  <cp:revision>22</cp:revision>
  <dcterms:created xsi:type="dcterms:W3CDTF">2021-11-04T08:38:47Z</dcterms:created>
  <dcterms:modified xsi:type="dcterms:W3CDTF">2021-11-14T07:14:09Z</dcterms:modified>
</cp:coreProperties>
</file>