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3" r:id="rId5"/>
    <p:sldId id="259" r:id="rId6"/>
    <p:sldId id="274" r:id="rId7"/>
    <p:sldId id="260" r:id="rId8"/>
    <p:sldId id="275" r:id="rId9"/>
    <p:sldId id="261" r:id="rId10"/>
    <p:sldId id="276" r:id="rId11"/>
    <p:sldId id="262" r:id="rId12"/>
    <p:sldId id="277" r:id="rId13"/>
    <p:sldId id="263" r:id="rId14"/>
    <p:sldId id="278" r:id="rId15"/>
    <p:sldId id="264" r:id="rId16"/>
    <p:sldId id="279" r:id="rId17"/>
    <p:sldId id="265" r:id="rId18"/>
    <p:sldId id="280" r:id="rId19"/>
    <p:sldId id="266" r:id="rId20"/>
    <p:sldId id="281" r:id="rId21"/>
    <p:sldId id="267" r:id="rId22"/>
    <p:sldId id="282" r:id="rId23"/>
    <p:sldId id="268" r:id="rId24"/>
    <p:sldId id="283" r:id="rId25"/>
    <p:sldId id="269" r:id="rId26"/>
    <p:sldId id="284" r:id="rId27"/>
    <p:sldId id="270" r:id="rId28"/>
    <p:sldId id="285" r:id="rId29"/>
    <p:sldId id="271" r:id="rId30"/>
    <p:sldId id="286" r:id="rId31"/>
    <p:sldId id="272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81" autoAdjust="0"/>
  </p:normalViewPr>
  <p:slideViewPr>
    <p:cSldViewPr>
      <p:cViewPr>
        <p:scale>
          <a:sx n="70" d="100"/>
          <a:sy n="70" d="100"/>
        </p:scale>
        <p:origin x="-22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1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2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7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4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1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4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0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7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6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Тест по правилам техники безопасности при работе в кабинете информатики.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86242"/>
            <a:ext cx="6264696" cy="172819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ГБОУ НПО ПЛ -16 г. Тверь  </a:t>
            </a:r>
          </a:p>
          <a:p>
            <a:pPr algn="r"/>
            <a:r>
              <a:rPr lang="ru-RU" dirty="0" smtClean="0"/>
              <a:t> Ченцова О.А.</a:t>
            </a:r>
            <a:endParaRPr lang="ru-RU" dirty="0"/>
          </a:p>
        </p:txBody>
      </p:sp>
      <p:pic>
        <p:nvPicPr>
          <p:cNvPr id="1026" name="Picture 2" descr="C:\Users\oachenzova\Desktop\апрао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97152"/>
            <a:ext cx="1270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96336" y="5818956"/>
            <a:ext cx="1152128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5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5. При</a:t>
            </a:r>
            <a:r>
              <a:rPr lang="ru-RU" dirty="0" smtClean="0"/>
              <a:t> </a:t>
            </a:r>
            <a:r>
              <a:rPr lang="ru-RU" b="1" dirty="0"/>
              <a:t>появлении запаха гари нужно…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Бежать за </a:t>
            </a:r>
            <a:r>
              <a:rPr lang="ru-RU" b="1" dirty="0" smtClean="0"/>
              <a:t>водой и огнетушителем </a:t>
            </a:r>
            <a:r>
              <a:rPr lang="ru-RU" b="1" dirty="0"/>
              <a:t>чтобы предотвратить дальнейшее возгорание.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Прекратить работу, сообщить </a:t>
            </a:r>
            <a:r>
              <a:rPr lang="ru-RU" b="1" dirty="0" smtClean="0"/>
              <a:t>преподавателю.</a:t>
            </a:r>
            <a:endParaRPr lang="ru-RU" b="1" dirty="0"/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Не обращать </a:t>
            </a:r>
            <a:r>
              <a:rPr lang="ru-RU" b="1" dirty="0" smtClean="0"/>
              <a:t>внимания.</a:t>
            </a:r>
            <a:endParaRPr lang="ru-RU" b="1" dirty="0"/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Быстро убежать из </a:t>
            </a:r>
            <a:r>
              <a:rPr lang="ru-RU" b="1" dirty="0" smtClean="0"/>
              <a:t>кабинета.</a:t>
            </a:r>
            <a:endParaRPr lang="ru-RU" b="1" dirty="0"/>
          </a:p>
          <a:p>
            <a:endParaRPr lang="ru-RU" dirty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884368" y="5904700"/>
            <a:ext cx="1042416" cy="7543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4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96336" y="5819150"/>
            <a:ext cx="108012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2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6. Каким </a:t>
            </a:r>
            <a:r>
              <a:rPr lang="ru-RU" sz="4000" b="1" dirty="0"/>
              <a:t>огнетушителем нужно пользоваться при загорании аппаратуры?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3106440" cy="4141921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ru-RU" sz="2600" b="1" dirty="0" smtClean="0"/>
          </a:p>
          <a:p>
            <a:pPr marL="914400" lvl="1" indent="-457200">
              <a:buFont typeface="+mj-lt"/>
              <a:buAutoNum type="arabicPeriod"/>
            </a:pPr>
            <a:endParaRPr lang="ru-RU" sz="2600" b="1" dirty="0"/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 smtClean="0"/>
              <a:t>Воздушно-пенный огнетушитель.</a:t>
            </a:r>
            <a:endParaRPr lang="ru-RU" sz="2600" b="1" dirty="0"/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Пенный </a:t>
            </a:r>
            <a:r>
              <a:rPr lang="ru-RU" sz="2600" b="1" dirty="0" smtClean="0"/>
              <a:t>огнетушитель.</a:t>
            </a:r>
            <a:endParaRPr lang="ru-RU" sz="2600" b="1" dirty="0"/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Углекислотный </a:t>
            </a:r>
            <a:r>
              <a:rPr lang="ru-RU" sz="2600" b="1" dirty="0" smtClean="0"/>
              <a:t>огнетушитель.</a:t>
            </a:r>
            <a:endParaRPr lang="ru-RU" sz="2600" b="1" dirty="0"/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Порошковый </a:t>
            </a:r>
            <a:r>
              <a:rPr lang="ru-RU" sz="2600" b="1" dirty="0" smtClean="0"/>
              <a:t>огнетушитель.</a:t>
            </a:r>
            <a:endParaRPr lang="ru-RU" sz="2600" b="1" dirty="0"/>
          </a:p>
          <a:p>
            <a:endParaRPr lang="ru-RU" dirty="0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896263" y="5949280"/>
            <a:ext cx="1042416" cy="7399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3.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5949280"/>
            <a:ext cx="115212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7. Что </a:t>
            </a:r>
            <a:r>
              <a:rPr lang="ru-RU" sz="4000" b="1" dirty="0"/>
              <a:t>нужно сделать, войдя в кабинет информатики?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8" y="2564904"/>
            <a:ext cx="3772855" cy="290125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Сразу сесть работать.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Спокойно занять свое рабочее место ничего, не трогая на столе.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Суетиться, бегать по кабинету.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Приготовиться к уроку и выйти за пределы кабинета до звонка.</a:t>
            </a:r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740352" y="5949280"/>
            <a:ext cx="1258440" cy="7543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2.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308304" y="5949280"/>
            <a:ext cx="129614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8. </a:t>
            </a:r>
            <a:r>
              <a:rPr lang="ru-RU" sz="3600" b="1" dirty="0" smtClean="0"/>
              <a:t>Что </a:t>
            </a:r>
            <a:r>
              <a:rPr lang="ru-RU" sz="3600" b="1" dirty="0"/>
              <a:t>обязан сделать ученик, если в кабинете вычислительной техники возникла чрезвычайная ситуация?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ru-RU" sz="2600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 smtClean="0"/>
              <a:t>Делать </a:t>
            </a:r>
            <a:r>
              <a:rPr lang="ru-RU" sz="2600" b="1" dirty="0"/>
              <a:t>то же, что все делают.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/>
              <a:t>Спокойно ожидать указания преподавателя.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/>
              <a:t>Медленно покинуть кабинет.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/>
              <a:t>Сообщить учителю о ситуации.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56" y="1988839"/>
            <a:ext cx="2939699" cy="4125285"/>
          </a:xfrm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40352" y="6093296"/>
            <a:ext cx="1210008" cy="5383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2.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380312" y="5921513"/>
            <a:ext cx="1296144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9. Если ученик неоднократно нарушает инструкцию по технике безопасности, то…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ru-RU" sz="26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 smtClean="0"/>
              <a:t>Не </a:t>
            </a:r>
            <a:r>
              <a:rPr lang="ru-RU" sz="2600" b="1" dirty="0"/>
              <a:t>допускается до занятий.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Должен пройти снова инструктаж.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Получает двойку.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Восстанавливает ущерб, который он причинил.</a:t>
            </a:r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66" y="2060848"/>
            <a:ext cx="3465342" cy="3301175"/>
          </a:xfrm>
        </p:spPr>
      </p:pic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7668344" y="5697194"/>
            <a:ext cx="1331640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9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Выбирайте вопрос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361393"/>
              </p:ext>
            </p:extLst>
          </p:nvPr>
        </p:nvGraphicFramePr>
        <p:xfrm>
          <a:off x="457200" y="1600200"/>
          <a:ext cx="8229600" cy="355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8924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2" action="ppaction://hlinksldjump"/>
                        </a:rPr>
                        <a:t>1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3" action="ppaction://hlinksldjump"/>
                        </a:rPr>
                        <a:t>2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4" action="ppaction://hlinksldjump"/>
                        </a:rPr>
                        <a:t>3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5" action="ppaction://hlinksldjump"/>
                        </a:rPr>
                        <a:t>4</a:t>
                      </a:r>
                      <a:endParaRPr lang="ru-RU" sz="4000" b="1" dirty="0"/>
                    </a:p>
                  </a:txBody>
                  <a:tcPr/>
                </a:tc>
              </a:tr>
              <a:tr h="88924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6" action="ppaction://hlinksldjump"/>
                        </a:rPr>
                        <a:t>5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7" action="ppaction://hlinksldjump"/>
                        </a:rPr>
                        <a:t>6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8" action="ppaction://hlinksldjump"/>
                        </a:rPr>
                        <a:t>7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9" action="ppaction://hlinksldjump"/>
                        </a:rPr>
                        <a:t>8</a:t>
                      </a:r>
                      <a:endParaRPr lang="ru-RU" sz="4000" b="1" dirty="0"/>
                    </a:p>
                  </a:txBody>
                  <a:tcPr/>
                </a:tc>
              </a:tr>
              <a:tr h="88924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0" action="ppaction://hlinksldjump"/>
                        </a:rPr>
                        <a:t>9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1" action="ppaction://hlinksldjump"/>
                        </a:rPr>
                        <a:t>10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2" action="ppaction://hlinksldjump"/>
                        </a:rPr>
                        <a:t>11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3" action="ppaction://hlinksldjump"/>
                        </a:rPr>
                        <a:t>12</a:t>
                      </a:r>
                      <a:endParaRPr lang="ru-RU" sz="4000" b="1" dirty="0"/>
                    </a:p>
                  </a:txBody>
                  <a:tcPr/>
                </a:tc>
              </a:tr>
              <a:tr h="889248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4" action="ppaction://hlinksldjump"/>
                        </a:rPr>
                        <a:t>13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5" action="ppaction://hlinksldjump"/>
                        </a:rPr>
                        <a:t>14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hlinkClick r:id="rId16" action="ppaction://hlinksldjump"/>
                        </a:rPr>
                        <a:t>15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4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96336" y="6021288"/>
            <a:ext cx="1152128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10. Учащимся запрещается: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Трогать устройства сигнализации.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Медленно передвигаться по кабинету.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Самостоятельно устранять неисправность работы клавиатуры.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Брать сумки, портфели за рабочее место у компьютера.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3702580" cy="2448272"/>
          </a:xfrm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740352" y="5805264"/>
            <a:ext cx="1256302" cy="89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3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</a:p>
          <a:p>
            <a:pPr marL="0" indent="0">
              <a:buNone/>
            </a:pPr>
            <a:r>
              <a:rPr lang="ru-RU" dirty="0" smtClean="0"/>
              <a:t>3.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24328" y="6021288"/>
            <a:ext cx="1296144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5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11. При </a:t>
            </a:r>
            <a:r>
              <a:rPr lang="ru-RU" sz="4000" b="1" dirty="0"/>
              <a:t>входе посетителей учащиеся должны…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ru-RU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b="1" dirty="0" smtClean="0"/>
              <a:t>Сидеть </a:t>
            </a:r>
            <a:r>
              <a:rPr lang="ru-RU" b="1" dirty="0"/>
              <a:t>на месте.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Подняться и поприветствовать гостя.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Крикнуть «</a:t>
            </a:r>
            <a:r>
              <a:rPr lang="ru-RU" b="1" dirty="0" smtClean="0"/>
              <a:t>Здравствуйте!!!».</a:t>
            </a:r>
            <a:endParaRPr lang="ru-RU" b="1" dirty="0"/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Спокойно поздороваться с гостем.</a:t>
            </a:r>
          </a:p>
          <a:p>
            <a:endParaRPr lang="ru-RU" dirty="0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7740352" y="5877272"/>
            <a:ext cx="1258440" cy="8263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8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452320" y="6021288"/>
            <a:ext cx="1224136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12. Ученик </a:t>
            </a:r>
            <a:r>
              <a:rPr lang="ru-RU" sz="4000" b="1" dirty="0"/>
              <a:t>не имеет права в кабинете информатики…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364061" cy="3273046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Самостоятельно включать и выключать компьютер, монитор.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Пользоваться преподавательским компьютером.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Пользоваться интерактивной указкой при ответах у доски.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Начинать работу по указанию учителя</a:t>
            </a:r>
            <a:r>
              <a:rPr lang="ru-RU" b="1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 smtClean="0"/>
              <a:t>Пить чай-кофе на рабочем месте.</a:t>
            </a:r>
            <a:endParaRPr lang="ru-RU" b="1" dirty="0"/>
          </a:p>
          <a:p>
            <a:endParaRPr lang="ru-RU" dirty="0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884368" y="5949280"/>
            <a:ext cx="1186432" cy="8396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8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</a:p>
          <a:p>
            <a:pPr marL="0" indent="0">
              <a:buNone/>
            </a:pP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5949280"/>
            <a:ext cx="1152128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13. Во </a:t>
            </a:r>
            <a:r>
              <a:rPr lang="ru-RU" sz="4000" b="1" dirty="0"/>
              <a:t>время работы ученик должен…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sz="2600" b="1" dirty="0"/>
              <a:t>Обращаться бережно с техникой.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 smtClean="0"/>
              <a:t> </a:t>
            </a:r>
            <a:r>
              <a:rPr lang="ru-RU" sz="2600" b="1" dirty="0"/>
              <a:t>С</a:t>
            </a:r>
            <a:r>
              <a:rPr lang="ru-RU" sz="2600" b="1" dirty="0" smtClean="0"/>
              <a:t>ильно бить по </a:t>
            </a:r>
            <a:r>
              <a:rPr lang="ru-RU" sz="2600" b="1" dirty="0"/>
              <a:t>клавишам клавиатуры.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/>
              <a:t>Сообщать учителю о неисправностях техники.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600" b="1" dirty="0"/>
              <a:t>Периодически разбирать системный блок.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33277"/>
            <a:ext cx="3143224" cy="4190965"/>
          </a:xfrm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740352" y="5877272"/>
            <a:ext cx="1187624" cy="8172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5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</a:p>
          <a:p>
            <a:pPr marL="0" indent="0">
              <a:buNone/>
            </a:pPr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11679" y="6021288"/>
            <a:ext cx="122413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14. Ученик </a:t>
            </a:r>
            <a:r>
              <a:rPr lang="ru-RU" sz="4000" b="1" dirty="0"/>
              <a:t>не имеет права…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439791" cy="345655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Отключать и подключать провода питания.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Касаться пальцами экрана монитора.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Работать чистыми руками.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Работать влажными руками.</a:t>
            </a:r>
          </a:p>
          <a:p>
            <a:endParaRPr lang="ru-RU" dirty="0"/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740352" y="5949280"/>
            <a:ext cx="1258440" cy="8124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1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1.Какое </a:t>
            </a:r>
            <a:r>
              <a:rPr lang="ru-RU" b="1" dirty="0"/>
              <a:t>воздействие на человека оказывают компьютеры?</a:t>
            </a:r>
            <a:br>
              <a:rPr lang="ru-RU" b="1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0" y="1916832"/>
            <a:ext cx="4704522" cy="3528392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Вызывают усталость и снижение работоспособности.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Плохо влияет на зрение.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Человек получает определенную дозу излучения.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b="1" dirty="0"/>
              <a:t>Вызывает расстройство </a:t>
            </a:r>
            <a:r>
              <a:rPr lang="ru-RU" b="1" dirty="0" smtClean="0"/>
              <a:t>памяти.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100392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ответ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977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</a:p>
          <a:p>
            <a:pPr marL="0" indent="0">
              <a:buNone/>
            </a:pPr>
            <a:r>
              <a:rPr lang="ru-RU" dirty="0" smtClean="0"/>
              <a:t>2.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236296" y="5949280"/>
            <a:ext cx="129614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15. Физические </a:t>
            </a:r>
            <a:r>
              <a:rPr lang="ru-RU" sz="3600" b="1" dirty="0"/>
              <a:t>упражнения при работе за компьютером рекомендуется делать через каждые</a:t>
            </a:r>
            <a:r>
              <a:rPr lang="ru-RU" sz="3600" dirty="0"/>
              <a:t>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42484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ru-RU" sz="2600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 smtClean="0"/>
              <a:t>25 </a:t>
            </a:r>
            <a:r>
              <a:rPr lang="ru-RU" sz="2600" b="1" dirty="0"/>
              <a:t>минут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45 минут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1 час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600" b="1" dirty="0"/>
              <a:t>Можно не делать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94874"/>
            <a:ext cx="4302397" cy="3226798"/>
          </a:xfrm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740352" y="5949280"/>
            <a:ext cx="1258440" cy="7543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7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236296" y="5949280"/>
            <a:ext cx="129614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Правильный ответ: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1.</a:t>
            </a:r>
          </a:p>
          <a:p>
            <a:pPr marL="0" indent="0">
              <a:buNone/>
            </a:pPr>
            <a:r>
              <a:rPr lang="ru-RU" sz="4400" b="1" dirty="0" smtClean="0"/>
              <a:t>2.</a:t>
            </a:r>
            <a:endParaRPr lang="ru-RU" sz="4400" b="1" dirty="0"/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7380312" y="5877272"/>
            <a:ext cx="1368152" cy="8263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3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2</a:t>
            </a:r>
            <a:r>
              <a:rPr lang="ru-RU" sz="4000" b="1" dirty="0"/>
              <a:t>. На каком расстоянии от монитора должен работать ученик за компьютером?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1572"/>
            <a:ext cx="3723841" cy="452596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975001"/>
            <a:ext cx="4038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ru-RU" dirty="0" smtClean="0"/>
          </a:p>
          <a:p>
            <a:pPr marL="971550" lvl="1" indent="-514350">
              <a:buFont typeface="+mj-lt"/>
              <a:buAutoNum type="arabicPeriod"/>
            </a:pPr>
            <a:endParaRPr lang="ru-RU" dirty="0"/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 smtClean="0"/>
              <a:t>15-20 </a:t>
            </a:r>
            <a:r>
              <a:rPr lang="ru-RU" sz="2800" b="1" dirty="0"/>
              <a:t>см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/>
              <a:t>50-70 см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/>
              <a:t>Меньше 40 см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/>
              <a:t>90-110 см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884368" y="5589240"/>
            <a:ext cx="1042416" cy="9117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1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7758457" y="564409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3</a:t>
            </a:r>
            <a:r>
              <a:rPr lang="ru-RU" sz="4000" b="1" dirty="0"/>
              <a:t>. Можно ли класть тетради, книги, диски на монитор и клавиатуру</a:t>
            </a:r>
            <a:r>
              <a:rPr lang="ru-RU" sz="4000" dirty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sz="2800" b="1" dirty="0" smtClean="0"/>
              <a:t>Можно</a:t>
            </a:r>
            <a:r>
              <a:rPr lang="ru-RU" sz="2800" b="1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/>
              <a:t>Можно только на клавиатуру.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/>
              <a:t>Можно только на монитор.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/>
              <a:t>Нельзя.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276728"/>
            <a:ext cx="4134569" cy="3100927"/>
          </a:xfrm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596336" y="5805264"/>
            <a:ext cx="1186432" cy="7543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0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Правильный ответ: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7596336" y="5877272"/>
            <a:ext cx="1258440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4. При </a:t>
            </a:r>
            <a:r>
              <a:rPr lang="ru-RU" sz="4000" b="1" dirty="0"/>
              <a:t>каких условиях можно работать за компьютером?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5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При плохом самочувствии.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При хорошем освещении и нормальном самочувствии.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/>
              <a:t>При недостаточном освещении и нормальном самочувствии</a:t>
            </a:r>
            <a:r>
              <a:rPr lang="ru-RU" b="1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b="1" dirty="0" smtClean="0"/>
              <a:t> При </a:t>
            </a:r>
            <a:r>
              <a:rPr lang="ru-RU" b="1" dirty="0"/>
              <a:t>хорошем освещении и плохом </a:t>
            </a:r>
            <a:r>
              <a:rPr lang="ru-RU" b="1" dirty="0" smtClean="0"/>
              <a:t>самочувствии.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579671" cy="3434753"/>
          </a:xfrm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915588" y="5877272"/>
            <a:ext cx="1042416" cy="6823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0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460</Words>
  <Application>Microsoft Office PowerPoint</Application>
  <PresentationFormat>Экран (4:3)</PresentationFormat>
  <Paragraphs>161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Тест по правилам техники безопасности при работе в кабинете информатики.</vt:lpstr>
      <vt:lpstr>Выбирайте вопрос</vt:lpstr>
      <vt:lpstr> 1.Какое воздействие на человека оказывают компьютеры? </vt:lpstr>
      <vt:lpstr>Правильный ответ:</vt:lpstr>
      <vt:lpstr>  2. На каком расстоянии от монитора должен работать ученик за компьютером? </vt:lpstr>
      <vt:lpstr>Правильный ответ:</vt:lpstr>
      <vt:lpstr> 3. Можно ли класть тетради, книги, диски на монитор и клавиатуру? </vt:lpstr>
      <vt:lpstr>Правильный ответ:</vt:lpstr>
      <vt:lpstr> 4. При каких условиях можно работать за компьютером? </vt:lpstr>
      <vt:lpstr>Правильный ответ:</vt:lpstr>
      <vt:lpstr> 5. При появлении запаха гари нужно… </vt:lpstr>
      <vt:lpstr>Правильный ответ:</vt:lpstr>
      <vt:lpstr> 6. Каким огнетушителем нужно пользоваться при загорании аппаратуры? </vt:lpstr>
      <vt:lpstr>Правильный ответ:</vt:lpstr>
      <vt:lpstr> 7. Что нужно сделать, войдя в кабинет информатики? </vt:lpstr>
      <vt:lpstr>Правильный ответ:</vt:lpstr>
      <vt:lpstr> 8. Что обязан сделать ученик, если в кабинете вычислительной техники возникла чрезвычайная ситуация? </vt:lpstr>
      <vt:lpstr>Правильный ответ:</vt:lpstr>
      <vt:lpstr> 9. Если ученик неоднократно нарушает инструкцию по технике безопасности, то… </vt:lpstr>
      <vt:lpstr>Правильный ответ:</vt:lpstr>
      <vt:lpstr> 10. Учащимся запрещается: </vt:lpstr>
      <vt:lpstr>Правильный ответ:</vt:lpstr>
      <vt:lpstr> 11. При входе посетителей учащиеся должны… </vt:lpstr>
      <vt:lpstr>Правильный ответ:</vt:lpstr>
      <vt:lpstr> 12. Ученик не имеет права в кабинете информатики… </vt:lpstr>
      <vt:lpstr>Правильный ответ:</vt:lpstr>
      <vt:lpstr> 13. Во время работы ученик должен… </vt:lpstr>
      <vt:lpstr>Правильный ответ:</vt:lpstr>
      <vt:lpstr> 14. Ученик не имеет права… </vt:lpstr>
      <vt:lpstr>Правильный ответ:</vt:lpstr>
      <vt:lpstr>  15. Физические упражнения при работе за компьютером рекомендуется делать через каждые… </vt:lpstr>
      <vt:lpstr>Правильный ответ: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Ченцова Ольга Анатольевна</dc:creator>
  <cp:lastModifiedBy>Home</cp:lastModifiedBy>
  <cp:revision>29</cp:revision>
  <dcterms:created xsi:type="dcterms:W3CDTF">2012-11-21T06:33:50Z</dcterms:created>
  <dcterms:modified xsi:type="dcterms:W3CDTF">2017-09-03T02:16:24Z</dcterms:modified>
</cp:coreProperties>
</file>