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</p:sldIdLst>
  <p:sldSz cx="10080625" cy="5670550"/>
  <p:notesSz cx="7559675" cy="106918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4" d="100"/>
          <a:sy n="94" d="100"/>
        </p:scale>
        <p:origin x="852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4281488" y="0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300EC8-A2A2-4C75-8BD2-C16601D7479B}" type="datetimeFigureOut">
              <a:rPr lang="ru-RU" smtClean="0"/>
              <a:t>14.05.2023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573088" y="1336675"/>
            <a:ext cx="6413500" cy="3608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755650" y="5145088"/>
            <a:ext cx="6048375" cy="42100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10155238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4281488" y="10155238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AAE746-415B-4CD7-87BD-EA2FB4FEBC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32379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AAE746-415B-4CD7-87BD-EA2FB4FEBC80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10971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AAE746-415B-4CD7-87BD-EA2FB4FEBC80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70795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74EE7BED-2E52-4219-A254-81AAB21E895D}" type="slidenum">
              <a:t>‹#›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74160"/>
            <a:ext cx="9071640" cy="1250280"/>
          </a:xfrm>
          <a:prstGeom prst="rect">
            <a:avLst/>
          </a:prstGeom>
          <a:noFill/>
          <a:ln w="3600">
            <a:solidFill>
              <a:srgbClr val="3465A4"/>
            </a:solidFill>
            <a:round/>
          </a:ln>
        </p:spPr>
        <p:txBody>
          <a:bodyPr lIns="36000" tIns="0" rIns="36000" bIns="0" anchor="ctr" anchorCtr="1">
            <a:noAutofit/>
          </a:bodyPr>
          <a:lstStyle/>
          <a:p>
            <a:pPr indent="0" algn="ctr">
              <a:buNone/>
            </a:pPr>
            <a:endParaRPr lang="ru-RU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1640" cy="1568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504000" y="3044160"/>
            <a:ext cx="9071640" cy="1568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44625F50-41A5-4111-8EF6-4F5584CD92E3}" type="slidenum">
              <a:t>‹#›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74160"/>
            <a:ext cx="9071640" cy="1250280"/>
          </a:xfrm>
          <a:prstGeom prst="rect">
            <a:avLst/>
          </a:prstGeom>
          <a:noFill/>
          <a:ln w="3600">
            <a:solidFill>
              <a:srgbClr val="3465A4"/>
            </a:solidFill>
            <a:round/>
          </a:ln>
        </p:spPr>
        <p:txBody>
          <a:bodyPr lIns="36000" tIns="0" rIns="36000" bIns="0" anchor="ctr" anchorCtr="1">
            <a:noAutofit/>
          </a:bodyPr>
          <a:lstStyle/>
          <a:p>
            <a:pPr indent="0" algn="ctr">
              <a:buNone/>
            </a:pPr>
            <a:endParaRPr lang="ru-RU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504000" y="3044160"/>
            <a:ext cx="4426920" cy="1568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5152680" y="3044160"/>
            <a:ext cx="4426920" cy="1568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D0B53664-7B33-4811-8A16-91C3C6AB4F7C}" type="slidenum">
              <a:t>‹#›</a:t>
            </a:fld>
            <a:endParaRPr/>
          </a:p>
        </p:txBody>
      </p:sp>
      <p:sp>
        <p:nvSpPr>
          <p:cNvPr id="9" name="PlaceHolder 8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504000" y="74160"/>
            <a:ext cx="9071640" cy="1250280"/>
          </a:xfrm>
          <a:prstGeom prst="rect">
            <a:avLst/>
          </a:prstGeom>
          <a:noFill/>
          <a:ln w="3600">
            <a:solidFill>
              <a:srgbClr val="3465A4"/>
            </a:solidFill>
            <a:round/>
          </a:ln>
        </p:spPr>
        <p:txBody>
          <a:bodyPr lIns="36000" tIns="0" rIns="36000" bIns="0" anchor="ctr" anchorCtr="1">
            <a:noAutofit/>
          </a:bodyPr>
          <a:lstStyle/>
          <a:p>
            <a:pPr indent="0" algn="ctr">
              <a:buNone/>
            </a:pPr>
            <a:endParaRPr lang="ru-RU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0680" cy="1568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81000"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/>
          </p:nvPr>
        </p:nvSpPr>
        <p:spPr>
          <a:xfrm>
            <a:off x="3571200" y="1326600"/>
            <a:ext cx="2920680" cy="1568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81000"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/>
          </p:nvPr>
        </p:nvSpPr>
        <p:spPr>
          <a:xfrm>
            <a:off x="6638040" y="1326600"/>
            <a:ext cx="2920680" cy="1568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81000"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/>
          </p:nvPr>
        </p:nvSpPr>
        <p:spPr>
          <a:xfrm>
            <a:off x="504000" y="3044160"/>
            <a:ext cx="2920680" cy="1568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81000"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/>
          </p:nvPr>
        </p:nvSpPr>
        <p:spPr>
          <a:xfrm>
            <a:off x="3571200" y="3044160"/>
            <a:ext cx="2920680" cy="1568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81000"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/>
          </p:nvPr>
        </p:nvSpPr>
        <p:spPr>
          <a:xfrm>
            <a:off x="6638040" y="3044160"/>
            <a:ext cx="2920680" cy="1568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81000"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852A6DB7-0DC0-49C3-9F67-9A421B007BDA}" type="slidenum">
              <a:t>‹#›</a:t>
            </a:fld>
            <a:endParaRPr/>
          </a:p>
        </p:txBody>
      </p:sp>
      <p:sp>
        <p:nvSpPr>
          <p:cNvPr id="11" name="PlaceHolder 10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74160"/>
            <a:ext cx="9071640" cy="1250280"/>
          </a:xfrm>
          <a:prstGeom prst="rect">
            <a:avLst/>
          </a:prstGeom>
          <a:noFill/>
          <a:ln w="3600">
            <a:solidFill>
              <a:srgbClr val="3465A4"/>
            </a:solidFill>
            <a:round/>
          </a:ln>
        </p:spPr>
        <p:txBody>
          <a:bodyPr lIns="36000" tIns="0" rIns="36000" bIns="0" anchor="ctr" anchorCtr="1">
            <a:noAutofit/>
          </a:bodyPr>
          <a:lstStyle/>
          <a:p>
            <a:pPr indent="0" algn="ctr">
              <a:buNone/>
            </a:pPr>
            <a:endParaRPr lang="ru-RU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2" name="PlaceHolder 4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45F06FEC-7AF8-4285-881D-9B12A43844A7}" type="slidenum">
              <a:t>‹#›</a:t>
            </a:fld>
            <a:endParaRPr/>
          </a:p>
        </p:txBody>
      </p:sp>
      <p:sp>
        <p:nvSpPr>
          <p:cNvPr id="3" name="PlaceHolder 5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74160"/>
            <a:ext cx="9071640" cy="1250280"/>
          </a:xfrm>
          <a:prstGeom prst="rect">
            <a:avLst/>
          </a:prstGeom>
          <a:noFill/>
          <a:ln w="3600">
            <a:solidFill>
              <a:srgbClr val="3465A4"/>
            </a:solidFill>
            <a:round/>
          </a:ln>
        </p:spPr>
        <p:txBody>
          <a:bodyPr lIns="36000" tIns="0" rIns="36000" bIns="0" anchor="ctr" anchorCtr="1">
            <a:noAutofit/>
          </a:bodyPr>
          <a:lstStyle/>
          <a:p>
            <a:pPr indent="0" algn="ctr">
              <a:buNone/>
            </a:pPr>
            <a:endParaRPr lang="ru-RU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ED123658-005B-49E6-92CC-C1EA1AE8689A}" type="slidenum">
              <a:t>‹#›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74160"/>
            <a:ext cx="9071640" cy="1250280"/>
          </a:xfrm>
          <a:prstGeom prst="rect">
            <a:avLst/>
          </a:prstGeom>
          <a:noFill/>
          <a:ln w="3600">
            <a:solidFill>
              <a:srgbClr val="3465A4"/>
            </a:solidFill>
            <a:round/>
          </a:ln>
        </p:spPr>
        <p:txBody>
          <a:bodyPr lIns="36000" tIns="0" rIns="36000" bIns="0" anchor="ctr" anchorCtr="1">
            <a:noAutofit/>
          </a:bodyPr>
          <a:lstStyle/>
          <a:p>
            <a:pPr indent="0" algn="ctr">
              <a:buNone/>
            </a:pPr>
            <a:endParaRPr lang="ru-RU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91AB48C9-3B59-4DD8-A2EF-AE93E6D7BFD4}" type="slidenum">
              <a:t>‹#›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04000" y="74160"/>
            <a:ext cx="9071640" cy="1250280"/>
          </a:xfrm>
          <a:prstGeom prst="rect">
            <a:avLst/>
          </a:prstGeom>
          <a:noFill/>
          <a:ln w="3600">
            <a:solidFill>
              <a:srgbClr val="3465A4"/>
            </a:solidFill>
            <a:round/>
          </a:ln>
        </p:spPr>
        <p:txBody>
          <a:bodyPr lIns="36000" tIns="0" rIns="36000" bIns="0" anchor="ctr" anchorCtr="1">
            <a:noAutofit/>
          </a:bodyPr>
          <a:lstStyle/>
          <a:p>
            <a:pPr indent="0" algn="ctr">
              <a:buNone/>
            </a:pPr>
            <a:endParaRPr lang="ru-RU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B1F0B9FD-A245-4B6B-BA96-4112EE19FB21}" type="slidenum">
              <a:t>‹#›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1640" cy="4388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035E69CB-8222-4C24-8EA0-766B65BED4C1}" type="slidenum">
              <a:t>‹#›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04000" y="74160"/>
            <a:ext cx="9071640" cy="1250280"/>
          </a:xfrm>
          <a:prstGeom prst="rect">
            <a:avLst/>
          </a:prstGeom>
          <a:noFill/>
          <a:ln w="3600">
            <a:solidFill>
              <a:srgbClr val="3465A4"/>
            </a:solidFill>
            <a:round/>
          </a:ln>
        </p:spPr>
        <p:txBody>
          <a:bodyPr lIns="36000" tIns="0" rIns="36000" bIns="0" anchor="ctr" anchorCtr="1">
            <a:noAutofit/>
          </a:bodyPr>
          <a:lstStyle/>
          <a:p>
            <a:pPr indent="0" algn="ctr">
              <a:buNone/>
            </a:pPr>
            <a:endParaRPr lang="ru-RU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/>
          </p:nvPr>
        </p:nvSpPr>
        <p:spPr>
          <a:xfrm>
            <a:off x="504000" y="3044160"/>
            <a:ext cx="4426920" cy="1568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35A49412-BAFD-41F1-B7C6-C6BF32603383}" type="slidenum"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504000" y="74160"/>
            <a:ext cx="9071640" cy="1250280"/>
          </a:xfrm>
          <a:prstGeom prst="rect">
            <a:avLst/>
          </a:prstGeom>
          <a:noFill/>
          <a:ln w="3600">
            <a:solidFill>
              <a:srgbClr val="3465A4"/>
            </a:solidFill>
            <a:round/>
          </a:ln>
        </p:spPr>
        <p:txBody>
          <a:bodyPr lIns="36000" tIns="0" rIns="36000" bIns="0" anchor="ctr" anchorCtr="1">
            <a:noAutofit/>
          </a:bodyPr>
          <a:lstStyle/>
          <a:p>
            <a:pPr indent="0" algn="ctr">
              <a:buNone/>
            </a:pPr>
            <a:endParaRPr lang="ru-RU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/>
          </p:nvPr>
        </p:nvSpPr>
        <p:spPr>
          <a:xfrm>
            <a:off x="5152680" y="3044160"/>
            <a:ext cx="4426920" cy="1568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C6CB8233-A69F-43A2-A7CA-38200599238C}" type="slidenum"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504000" y="74160"/>
            <a:ext cx="9071640" cy="1250280"/>
          </a:xfrm>
          <a:prstGeom prst="rect">
            <a:avLst/>
          </a:prstGeom>
          <a:noFill/>
          <a:ln w="3600">
            <a:solidFill>
              <a:srgbClr val="3465A4"/>
            </a:solidFill>
            <a:round/>
          </a:ln>
        </p:spPr>
        <p:txBody>
          <a:bodyPr lIns="36000" tIns="0" rIns="36000" bIns="0" anchor="ctr" anchorCtr="1">
            <a:noAutofit/>
          </a:bodyPr>
          <a:lstStyle/>
          <a:p>
            <a:pPr indent="0" algn="ctr">
              <a:buNone/>
            </a:pPr>
            <a:endParaRPr lang="ru-RU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/>
          </p:nvPr>
        </p:nvSpPr>
        <p:spPr>
          <a:xfrm>
            <a:off x="504000" y="3044160"/>
            <a:ext cx="9071640" cy="1568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03EDC003-21FE-42E9-9F85-69190B004988}" type="slidenum"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 w="3600">
            <a:solidFill>
              <a:srgbClr val="3465A4"/>
            </a:solidFill>
            <a:round/>
          </a:ln>
        </p:spPr>
        <p:txBody>
          <a:bodyPr lIns="36000" tIns="0" rIns="36000" bIns="0" anchor="ctr" anchorCtr="1">
            <a:noAutofit/>
          </a:bodyPr>
          <a:lstStyle/>
          <a:p>
            <a:pPr indent="0" algn="ctr">
              <a:buNone/>
            </a:pPr>
            <a:r>
              <a:rPr lang="ru-RU" sz="4400" b="0" strike="noStrike" spc="-1">
                <a:solidFill>
                  <a:srgbClr val="000000"/>
                </a:solidFill>
                <a:latin typeface="Arial"/>
              </a:rPr>
              <a:t>Для правки текста заглавия щёлкните мышью</a:t>
            </a:r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3200" b="0" strike="noStrike" spc="-1">
                <a:solidFill>
                  <a:srgbClr val="000000"/>
                </a:solidFill>
                <a:latin typeface="Arial"/>
              </a:rPr>
              <a:t>Для правки структуры щёлкните мышью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800" b="0" strike="noStrike" spc="-1">
                <a:solidFill>
                  <a:srgbClr val="000000"/>
                </a:solidFill>
                <a:latin typeface="Arial"/>
              </a:rPr>
              <a:t>Второй уровень структуры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400" b="0" strike="noStrike" spc="-1">
                <a:solidFill>
                  <a:srgbClr val="000000"/>
                </a:solidFill>
                <a:latin typeface="Arial"/>
              </a:rPr>
              <a:t>Третий уровень структуры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Четвёртый уровень структуры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Пятый уровень структуры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Шестой уровень структуры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Седьмой уровень структуры</a:t>
            </a:r>
          </a:p>
        </p:txBody>
      </p:sp>
      <p:sp>
        <p:nvSpPr>
          <p:cNvPr id="2" name="PlaceHolder 3"/>
          <p:cNvSpPr>
            <a:spLocks noGrp="1"/>
          </p:cNvSpPr>
          <p:nvPr>
            <p:ph type="dt" idx="1"/>
          </p:nvPr>
        </p:nvSpPr>
        <p:spPr>
          <a:xfrm>
            <a:off x="504000" y="5165280"/>
            <a:ext cx="2348280" cy="390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>
            <a:lvl1pPr indent="0">
              <a:buNone/>
              <a:defRPr lang="ru-RU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lang="ru-RU" sz="1400" b="0" strike="noStrike" spc="-1">
                <a:solidFill>
                  <a:srgbClr val="000000"/>
                </a:solidFill>
                <a:latin typeface="Times New Roman"/>
              </a:rPr>
              <a:t>&lt;дата/время&gt;</a:t>
            </a:r>
          </a:p>
        </p:txBody>
      </p:sp>
      <p:sp>
        <p:nvSpPr>
          <p:cNvPr id="3" name="PlaceHolder 4"/>
          <p:cNvSpPr>
            <a:spLocks noGrp="1"/>
          </p:cNvSpPr>
          <p:nvPr>
            <p:ph type="ftr" idx="2"/>
          </p:nvPr>
        </p:nvSpPr>
        <p:spPr>
          <a:xfrm>
            <a:off x="3447360" y="5165280"/>
            <a:ext cx="3195000" cy="390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>
            <a:lvl1pPr indent="0" algn="ctr">
              <a:buNone/>
              <a:defRPr lang="ru-RU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buNone/>
            </a:pPr>
            <a:r>
              <a:rPr lang="ru-RU" sz="1400" b="0" strike="noStrike" spc="-1">
                <a:solidFill>
                  <a:srgbClr val="000000"/>
                </a:solidFill>
                <a:latin typeface="Times New Roman"/>
              </a:rPr>
              <a:t>&lt;нижний колонтитул&gt;</a:t>
            </a:r>
          </a:p>
        </p:txBody>
      </p:sp>
      <p:sp>
        <p:nvSpPr>
          <p:cNvPr id="4" name="PlaceHolder 5"/>
          <p:cNvSpPr>
            <a:spLocks noGrp="1"/>
          </p:cNvSpPr>
          <p:nvPr>
            <p:ph type="sldNum" idx="3"/>
          </p:nvPr>
        </p:nvSpPr>
        <p:spPr>
          <a:xfrm>
            <a:off x="7227360" y="5165280"/>
            <a:ext cx="2348280" cy="390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>
            <a:lvl1pPr indent="0" algn="r">
              <a:buNone/>
              <a:defRPr lang="ru-RU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r">
              <a:buNone/>
            </a:pPr>
            <a:fld id="{FCB4D6F5-522F-4D85-956F-4AA241FB9C6A}" type="slidenum">
              <a:rPr lang="ru-RU" sz="1400" b="0" strike="noStrike" spc="-1">
                <a:solidFill>
                  <a:srgbClr val="000000"/>
                </a:solidFill>
                <a:latin typeface="Times New Roman"/>
              </a:rPr>
              <a:t>‹#›</a:t>
            </a:fld>
            <a:endParaRPr lang="ru-RU" sz="14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subTitle"/>
          </p:nvPr>
        </p:nvSpPr>
        <p:spPr>
          <a:xfrm>
            <a:off x="468360" y="1031760"/>
            <a:ext cx="9071640" cy="3288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r>
              <a:rPr lang="ru-RU" sz="3600" b="0" strike="noStrike" spc="-1">
                <a:solidFill>
                  <a:srgbClr val="000000"/>
                </a:solidFill>
                <a:latin typeface="Arial"/>
              </a:rPr>
              <a:t>Подготовка к ЕГЭ. </a:t>
            </a:r>
          </a:p>
          <a:p>
            <a:pPr algn="ctr"/>
            <a:r>
              <a:rPr lang="ru-RU" sz="3600" b="0" strike="noStrike" spc="-1">
                <a:solidFill>
                  <a:srgbClr val="000000"/>
                </a:solidFill>
                <a:latin typeface="Arial"/>
              </a:rPr>
              <a:t>Разбор сложных заданий</a:t>
            </a:r>
          </a:p>
          <a:p>
            <a:pPr algn="ctr"/>
            <a:r>
              <a:rPr lang="ru-RU" sz="3600" b="0" strike="noStrike" spc="-1">
                <a:solidFill>
                  <a:srgbClr val="000000"/>
                </a:solidFill>
                <a:latin typeface="Arial"/>
              </a:rPr>
              <a:t>Вопрос 27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6660000" y="4680000"/>
            <a:ext cx="3311640" cy="900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r"/>
            <a:r>
              <a:rPr lang="ru-RU" sz="1500" b="0" strike="noStrike" spc="-1">
                <a:solidFill>
                  <a:srgbClr val="999999"/>
                </a:solidFill>
                <a:latin typeface="Arial"/>
              </a:rPr>
              <a:t>Деникина Наталья Владимировна,</a:t>
            </a:r>
            <a:endParaRPr lang="ru-RU" sz="1500" b="0" strike="noStrike" spc="-1">
              <a:solidFill>
                <a:srgbClr val="000000"/>
              </a:solidFill>
              <a:latin typeface="Arial"/>
            </a:endParaRPr>
          </a:p>
          <a:p>
            <a:pPr algn="r"/>
            <a:r>
              <a:rPr lang="ru-RU" sz="1500" b="0" strike="noStrike" spc="-1">
                <a:solidFill>
                  <a:srgbClr val="999999"/>
                </a:solidFill>
                <a:latin typeface="Arial"/>
              </a:rPr>
              <a:t>ГБОУ Школа № 2007 ФМШ</a:t>
            </a:r>
            <a:endParaRPr lang="ru-RU" sz="1500" b="0" strike="noStrike" spc="-1">
              <a:solidFill>
                <a:srgbClr val="000000"/>
              </a:solidFill>
              <a:latin typeface="Arial"/>
            </a:endParaRPr>
          </a:p>
          <a:p>
            <a:pPr algn="r"/>
            <a:r>
              <a:rPr lang="ru-RU" sz="1500" b="0" strike="noStrike" spc="-1">
                <a:solidFill>
                  <a:srgbClr val="999999"/>
                </a:solidFill>
                <a:latin typeface="Arial"/>
              </a:rPr>
              <a:t>Учитель информатики</a:t>
            </a:r>
            <a:endParaRPr lang="ru-RU" sz="15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TextBox 66"/>
          <p:cNvSpPr txBox="1"/>
          <p:nvPr/>
        </p:nvSpPr>
        <p:spPr>
          <a:xfrm>
            <a:off x="360000" y="684000"/>
            <a:ext cx="9540000" cy="4436640"/>
          </a:xfrm>
          <a:prstGeom prst="rect">
            <a:avLst/>
          </a:prstGeom>
          <a:solidFill>
            <a:srgbClr val="FEF7DD"/>
          </a:solidFill>
          <a:ln w="0">
            <a:noFill/>
          </a:ln>
        </p:spPr>
        <p:txBody>
          <a:bodyPr lIns="144000" tIns="144000" rIns="144000" bIns="144000" anchor="t">
            <a:noAutofit/>
          </a:bodyPr>
          <a:lstStyle/>
          <a:p>
            <a:r>
              <a:rPr lang="ru-RU" sz="1600" b="0" strike="noStrike" spc="-1">
                <a:solidFill>
                  <a:srgbClr val="BF6426"/>
                </a:solidFill>
                <a:latin typeface="Consolas" panose="020B0609020204030204" pitchFamily="49" charset="0"/>
                <a:ea typeface="JetBrains Mono"/>
              </a:rPr>
              <a:t>for </a:t>
            </a:r>
            <a:r>
              <a:rPr lang="ru-RU" sz="1600" b="0" strike="noStrike" spc="-1">
                <a:solidFill>
                  <a:srgbClr val="99A8BA"/>
                </a:solidFill>
                <a:latin typeface="Consolas" panose="020B0609020204030204" pitchFamily="49" charset="0"/>
                <a:ea typeface="JetBrains Mono"/>
              </a:rPr>
              <a:t>i </a:t>
            </a:r>
            <a:r>
              <a:rPr lang="ru-RU" sz="1600" b="0" strike="noStrike" spc="-1">
                <a:solidFill>
                  <a:srgbClr val="BF6426"/>
                </a:solidFill>
                <a:latin typeface="Consolas" panose="020B0609020204030204" pitchFamily="49" charset="0"/>
                <a:ea typeface="JetBrains Mono"/>
              </a:rPr>
              <a:t>in </a:t>
            </a:r>
            <a:r>
              <a:rPr lang="ru-RU" sz="1600" b="0" strike="noStrike" spc="-1">
                <a:solidFill>
                  <a:srgbClr val="99A8BA"/>
                </a:solidFill>
                <a:latin typeface="Consolas" panose="020B0609020204030204" pitchFamily="49" charset="0"/>
                <a:ea typeface="JetBrains Mono"/>
              </a:rPr>
              <a:t>f.readlines():</a:t>
            </a:r>
            <a:endParaRPr lang="ru-RU" sz="1600" b="0" strike="noStrike" spc="-1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ru-RU" sz="1600" b="0" strike="noStrike" spc="-1">
                <a:solidFill>
                  <a:srgbClr val="99A8BA"/>
                </a:solidFill>
                <a:latin typeface="Consolas" panose="020B0609020204030204" pitchFamily="49" charset="0"/>
                <a:ea typeface="JetBrains Mono"/>
              </a:rPr>
              <a:t>    x = </a:t>
            </a:r>
            <a:r>
              <a:rPr lang="ru-RU" sz="1600" b="0" strike="noStrike" spc="-1">
                <a:solidFill>
                  <a:srgbClr val="7572B9"/>
                </a:solidFill>
                <a:latin typeface="Consolas" panose="020B0609020204030204" pitchFamily="49" charset="0"/>
                <a:ea typeface="JetBrains Mono"/>
              </a:rPr>
              <a:t>int</a:t>
            </a:r>
            <a:r>
              <a:rPr lang="ru-RU" sz="1600" b="0" strike="noStrike" spc="-1">
                <a:solidFill>
                  <a:srgbClr val="99A8BA"/>
                </a:solidFill>
                <a:latin typeface="Consolas" panose="020B0609020204030204" pitchFamily="49" charset="0"/>
                <a:ea typeface="JetBrains Mono"/>
              </a:rPr>
              <a:t>(i)</a:t>
            </a:r>
            <a:endParaRPr lang="ru-RU" sz="1600" b="0" strike="noStrike" spc="-1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ru-RU" sz="1600" b="0" strike="noStrike" spc="-1">
                <a:solidFill>
                  <a:srgbClr val="99A8BA"/>
                </a:solidFill>
                <a:latin typeface="Consolas" panose="020B0609020204030204" pitchFamily="49" charset="0"/>
                <a:ea typeface="JetBrains Mono"/>
              </a:rPr>
              <a:t>    </a:t>
            </a:r>
            <a:r>
              <a:rPr lang="ru-RU" sz="1600" b="0" strike="noStrike" spc="-1">
                <a:solidFill>
                  <a:srgbClr val="6D6D6D"/>
                </a:solidFill>
                <a:latin typeface="Consolas" panose="020B0609020204030204" pitchFamily="49" charset="0"/>
                <a:ea typeface="JetBrains Mono"/>
              </a:rPr>
              <a:t># cчитаем общую сумму</a:t>
            </a:r>
            <a:endParaRPr lang="ru-RU" sz="1600" b="0" strike="noStrike" spc="-1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ru-RU" sz="1600" b="0" strike="noStrike" spc="-1">
                <a:solidFill>
                  <a:srgbClr val="6D6D6D"/>
                </a:solidFill>
                <a:latin typeface="Consolas" panose="020B0609020204030204" pitchFamily="49" charset="0"/>
                <a:ea typeface="JetBrains Mono"/>
              </a:rPr>
              <a:t>    </a:t>
            </a:r>
            <a:r>
              <a:rPr lang="ru-RU" sz="1600" b="0" strike="noStrike" spc="-1">
                <a:solidFill>
                  <a:srgbClr val="99A8BA"/>
                </a:solidFill>
                <a:latin typeface="Consolas" panose="020B0609020204030204" pitchFamily="49" charset="0"/>
                <a:ea typeface="JetBrains Mono"/>
              </a:rPr>
              <a:t>totalsum += x</a:t>
            </a:r>
            <a:endParaRPr lang="ru-RU" sz="1600" b="0" strike="noStrike" spc="-1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ru-RU" sz="1600" b="0" strike="noStrike" spc="-1">
                <a:solidFill>
                  <a:srgbClr val="99A8BA"/>
                </a:solidFill>
                <a:latin typeface="Consolas" panose="020B0609020204030204" pitchFamily="49" charset="0"/>
                <a:ea typeface="JetBrains Mono"/>
              </a:rPr>
              <a:t>    </a:t>
            </a:r>
            <a:r>
              <a:rPr lang="ru-RU" sz="1600" b="0" strike="noStrike" spc="-1">
                <a:solidFill>
                  <a:srgbClr val="6D6D6D"/>
                </a:solidFill>
                <a:latin typeface="Consolas" panose="020B0609020204030204" pitchFamily="49" charset="0"/>
                <a:ea typeface="JetBrains Mono"/>
              </a:rPr>
              <a:t># считаем количество положительных чисел на отрезке [0, i]</a:t>
            </a:r>
            <a:endParaRPr lang="ru-RU" sz="1600" b="0" strike="noStrike" spc="-1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ru-RU" sz="1600" b="0" strike="noStrike" spc="-1">
                <a:solidFill>
                  <a:srgbClr val="6D6D6D"/>
                </a:solidFill>
                <a:latin typeface="Consolas" panose="020B0609020204030204" pitchFamily="49" charset="0"/>
                <a:ea typeface="JetBrains Mono"/>
              </a:rPr>
              <a:t>    </a:t>
            </a:r>
            <a:r>
              <a:rPr lang="ru-RU" sz="1600" b="0" strike="noStrike" spc="-1">
                <a:solidFill>
                  <a:srgbClr val="BF6426"/>
                </a:solidFill>
                <a:latin typeface="Consolas" panose="020B0609020204030204" pitchFamily="49" charset="0"/>
                <a:ea typeface="JetBrains Mono"/>
              </a:rPr>
              <a:t>if </a:t>
            </a:r>
            <a:r>
              <a:rPr lang="ru-RU" sz="1600" b="0" strike="noStrike" spc="-1">
                <a:solidFill>
                  <a:srgbClr val="99A8BA"/>
                </a:solidFill>
                <a:latin typeface="Consolas" panose="020B0609020204030204" pitchFamily="49" charset="0"/>
                <a:ea typeface="JetBrains Mono"/>
              </a:rPr>
              <a:t>x &gt; </a:t>
            </a:r>
            <a:r>
              <a:rPr lang="ru-RU" sz="1600" b="0" strike="noStrike" spc="-1">
                <a:solidFill>
                  <a:srgbClr val="5684AD"/>
                </a:solidFill>
                <a:latin typeface="Consolas" panose="020B0609020204030204" pitchFamily="49" charset="0"/>
                <a:ea typeface="JetBrains Mono"/>
              </a:rPr>
              <a:t>0</a:t>
            </a:r>
            <a:r>
              <a:rPr lang="ru-RU" sz="1600" b="0" strike="noStrike" spc="-1">
                <a:solidFill>
                  <a:srgbClr val="99A8BA"/>
                </a:solidFill>
                <a:latin typeface="Consolas" panose="020B0609020204030204" pitchFamily="49" charset="0"/>
                <a:ea typeface="JetBrains Mono"/>
              </a:rPr>
              <a:t>: k += </a:t>
            </a:r>
            <a:r>
              <a:rPr lang="ru-RU" sz="1600" b="0" strike="noStrike" spc="-1">
                <a:solidFill>
                  <a:srgbClr val="5684AD"/>
                </a:solidFill>
                <a:latin typeface="Consolas" panose="020B0609020204030204" pitchFamily="49" charset="0"/>
                <a:ea typeface="JetBrains Mono"/>
              </a:rPr>
              <a:t>1</a:t>
            </a:r>
            <a:endParaRPr lang="ru-RU" sz="1600" b="0" strike="noStrike" spc="-1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ru-RU" sz="1600" b="0" strike="noStrike" spc="-1">
                <a:solidFill>
                  <a:srgbClr val="5684AD"/>
                </a:solidFill>
                <a:latin typeface="Consolas" panose="020B0609020204030204" pitchFamily="49" charset="0"/>
                <a:ea typeface="JetBrains Mono"/>
              </a:rPr>
              <a:t>    </a:t>
            </a:r>
            <a:r>
              <a:rPr lang="ru-RU" sz="1600" b="0" strike="noStrike" spc="-1">
                <a:solidFill>
                  <a:srgbClr val="6D6D6D"/>
                </a:solidFill>
                <a:latin typeface="Consolas" panose="020B0609020204030204" pitchFamily="49" charset="0"/>
                <a:ea typeface="JetBrains Mono"/>
              </a:rPr>
              <a:t># если количество положительных кратно 11, то обновляем максимум</a:t>
            </a:r>
            <a:endParaRPr lang="ru-RU" sz="1600" b="0" strike="noStrike" spc="-1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ru-RU" sz="1600" b="0" strike="noStrike" spc="-1">
                <a:solidFill>
                  <a:srgbClr val="6D6D6D"/>
                </a:solidFill>
                <a:latin typeface="Consolas" panose="020B0609020204030204" pitchFamily="49" charset="0"/>
                <a:ea typeface="JetBrains Mono"/>
              </a:rPr>
              <a:t>    </a:t>
            </a:r>
            <a:r>
              <a:rPr lang="ru-RU" sz="1600" b="0" strike="noStrike" spc="-1">
                <a:solidFill>
                  <a:srgbClr val="BF6426"/>
                </a:solidFill>
                <a:latin typeface="Consolas" panose="020B0609020204030204" pitchFamily="49" charset="0"/>
                <a:ea typeface="JetBrains Mono"/>
              </a:rPr>
              <a:t>if </a:t>
            </a:r>
            <a:r>
              <a:rPr lang="ru-RU" sz="1600" b="0" strike="noStrike" spc="-1">
                <a:solidFill>
                  <a:srgbClr val="99A8BA"/>
                </a:solidFill>
                <a:latin typeface="Consolas" panose="020B0609020204030204" pitchFamily="49" charset="0"/>
                <a:ea typeface="JetBrains Mono"/>
              </a:rPr>
              <a:t>k % </a:t>
            </a:r>
            <a:r>
              <a:rPr lang="ru-RU" sz="1600" b="0" strike="noStrike" spc="-1">
                <a:solidFill>
                  <a:srgbClr val="5684AD"/>
                </a:solidFill>
                <a:latin typeface="Consolas" panose="020B0609020204030204" pitchFamily="49" charset="0"/>
                <a:ea typeface="JetBrains Mono"/>
              </a:rPr>
              <a:t>11 </a:t>
            </a:r>
            <a:r>
              <a:rPr lang="ru-RU" sz="1600" b="0" strike="noStrike" spc="-1">
                <a:solidFill>
                  <a:srgbClr val="99A8BA"/>
                </a:solidFill>
                <a:latin typeface="Consolas" panose="020B0609020204030204" pitchFamily="49" charset="0"/>
                <a:ea typeface="JetBrains Mono"/>
              </a:rPr>
              <a:t>== </a:t>
            </a:r>
            <a:r>
              <a:rPr lang="ru-RU" sz="1600" b="0" strike="noStrike" spc="-1">
                <a:solidFill>
                  <a:srgbClr val="5684AD"/>
                </a:solidFill>
                <a:latin typeface="Consolas" panose="020B0609020204030204" pitchFamily="49" charset="0"/>
                <a:ea typeface="JetBrains Mono"/>
              </a:rPr>
              <a:t>0</a:t>
            </a:r>
            <a:r>
              <a:rPr lang="ru-RU" sz="1600" b="0" strike="noStrike" spc="-1">
                <a:solidFill>
                  <a:srgbClr val="99A8BA"/>
                </a:solidFill>
                <a:latin typeface="Consolas" panose="020B0609020204030204" pitchFamily="49" charset="0"/>
                <a:ea typeface="JetBrains Mono"/>
              </a:rPr>
              <a:t>:</a:t>
            </a:r>
            <a:endParaRPr lang="ru-RU" sz="1600" b="0" strike="noStrike" spc="-1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ru-RU" sz="1600" b="0" strike="noStrike" spc="-1">
                <a:solidFill>
                  <a:srgbClr val="99A8BA"/>
                </a:solidFill>
                <a:latin typeface="Consolas" panose="020B0609020204030204" pitchFamily="49" charset="0"/>
                <a:ea typeface="JetBrains Mono"/>
              </a:rPr>
              <a:t>        smx = </a:t>
            </a:r>
            <a:r>
              <a:rPr lang="ru-RU" sz="1600" b="0" strike="noStrike" spc="-1">
                <a:solidFill>
                  <a:srgbClr val="7572B9"/>
                </a:solidFill>
                <a:latin typeface="Consolas" panose="020B0609020204030204" pitchFamily="49" charset="0"/>
                <a:ea typeface="JetBrains Mono"/>
              </a:rPr>
              <a:t>max</a:t>
            </a:r>
            <a:r>
              <a:rPr lang="ru-RU" sz="1600" b="0" strike="noStrike" spc="-1">
                <a:solidFill>
                  <a:srgbClr val="99A8BA"/>
                </a:solidFill>
                <a:latin typeface="Consolas" panose="020B0609020204030204" pitchFamily="49" charset="0"/>
                <a:ea typeface="JetBrains Mono"/>
              </a:rPr>
              <a:t>(smx</a:t>
            </a:r>
            <a:r>
              <a:rPr lang="ru-RU" sz="1600" b="0" strike="noStrike" spc="-1">
                <a:solidFill>
                  <a:srgbClr val="BF6426"/>
                </a:solidFill>
                <a:latin typeface="Consolas" panose="020B0609020204030204" pitchFamily="49" charset="0"/>
                <a:ea typeface="JetBrains Mono"/>
              </a:rPr>
              <a:t>, </a:t>
            </a:r>
            <a:r>
              <a:rPr lang="ru-RU" sz="1600" b="0" strike="noStrike" spc="-1">
                <a:solidFill>
                  <a:srgbClr val="99A8BA"/>
                </a:solidFill>
                <a:latin typeface="Consolas" panose="020B0609020204030204" pitchFamily="49" charset="0"/>
                <a:ea typeface="JetBrains Mono"/>
              </a:rPr>
              <a:t>totalsum)</a:t>
            </a:r>
            <a:endParaRPr lang="ru-RU" sz="1600" b="0" strike="noStrike" spc="-1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ru-RU" sz="1600" b="0" strike="noStrike" spc="-1">
                <a:solidFill>
                  <a:srgbClr val="99A8BA"/>
                </a:solidFill>
                <a:latin typeface="Consolas" panose="020B0609020204030204" pitchFamily="49" charset="0"/>
                <a:ea typeface="JetBrains Mono"/>
              </a:rPr>
              <a:t>    </a:t>
            </a:r>
            <a:r>
              <a:rPr lang="ru-RU" sz="1600" b="0" strike="noStrike" spc="-1">
                <a:solidFill>
                  <a:srgbClr val="6D6D6D"/>
                </a:solidFill>
                <a:latin typeface="Consolas" panose="020B0609020204030204" pitchFamily="49" charset="0"/>
                <a:ea typeface="JetBrains Mono"/>
              </a:rPr>
              <a:t># смотрим вторую подпоследовательность (без хвоста)</a:t>
            </a:r>
            <a:endParaRPr lang="ru-RU" sz="1600" b="0" strike="noStrike" spc="-1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ru-RU" sz="1600" b="0" strike="noStrike" spc="-1">
                <a:solidFill>
                  <a:srgbClr val="6D6D6D"/>
                </a:solidFill>
                <a:latin typeface="Consolas" panose="020B0609020204030204" pitchFamily="49" charset="0"/>
                <a:ea typeface="JetBrains Mono"/>
              </a:rPr>
              <a:t>    </a:t>
            </a:r>
            <a:r>
              <a:rPr lang="ru-RU" sz="1600" b="0" strike="noStrike" spc="-1">
                <a:solidFill>
                  <a:srgbClr val="99A8BA"/>
                </a:solidFill>
                <a:latin typeface="Consolas" panose="020B0609020204030204" pitchFamily="49" charset="0"/>
                <a:ea typeface="JetBrains Mono"/>
              </a:rPr>
              <a:t>r = k % </a:t>
            </a:r>
            <a:r>
              <a:rPr lang="ru-RU" sz="1600" b="0" strike="noStrike" spc="-1">
                <a:solidFill>
                  <a:srgbClr val="5684AD"/>
                </a:solidFill>
                <a:latin typeface="Consolas" panose="020B0609020204030204" pitchFamily="49" charset="0"/>
                <a:ea typeface="JetBrains Mono"/>
              </a:rPr>
              <a:t>11</a:t>
            </a:r>
            <a:endParaRPr lang="ru-RU" sz="1600" b="0" strike="noStrike" spc="-1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ru-RU" sz="1600" b="0" strike="noStrike" spc="-1">
                <a:solidFill>
                  <a:srgbClr val="5684AD"/>
                </a:solidFill>
                <a:latin typeface="Consolas" panose="020B0609020204030204" pitchFamily="49" charset="0"/>
                <a:ea typeface="JetBrains Mono"/>
              </a:rPr>
              <a:t>    </a:t>
            </a:r>
            <a:r>
              <a:rPr lang="ru-RU" sz="1600" b="0" strike="noStrike" spc="-1">
                <a:solidFill>
                  <a:srgbClr val="99A8BA"/>
                </a:solidFill>
                <a:latin typeface="Consolas" panose="020B0609020204030204" pitchFamily="49" charset="0"/>
                <a:ea typeface="JetBrains Mono"/>
              </a:rPr>
              <a:t>tmp = totalsum - tailsmn[r]</a:t>
            </a:r>
            <a:endParaRPr lang="ru-RU" sz="1600" b="0" strike="noStrike" spc="-1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ru-RU" sz="1600" b="0" strike="noStrike" spc="-1">
                <a:solidFill>
                  <a:srgbClr val="99A8BA"/>
                </a:solidFill>
                <a:latin typeface="Consolas" panose="020B0609020204030204" pitchFamily="49" charset="0"/>
                <a:ea typeface="JetBrains Mono"/>
              </a:rPr>
              <a:t>    </a:t>
            </a:r>
            <a:r>
              <a:rPr lang="ru-RU" sz="1600" b="0" strike="noStrike" spc="-1">
                <a:solidFill>
                  <a:srgbClr val="6D6D6D"/>
                </a:solidFill>
                <a:latin typeface="Consolas" panose="020B0609020204030204" pitchFamily="49" charset="0"/>
                <a:ea typeface="JetBrains Mono"/>
              </a:rPr>
              <a:t># обновляем максимум</a:t>
            </a:r>
            <a:endParaRPr lang="ru-RU" sz="1600" b="0" strike="noStrike" spc="-1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ru-RU" sz="1600" b="0" strike="noStrike" spc="-1">
                <a:solidFill>
                  <a:srgbClr val="6D6D6D"/>
                </a:solidFill>
                <a:latin typeface="Consolas" panose="020B0609020204030204" pitchFamily="49" charset="0"/>
                <a:ea typeface="JetBrains Mono"/>
              </a:rPr>
              <a:t>    </a:t>
            </a:r>
            <a:r>
              <a:rPr lang="ru-RU" sz="1600" b="0" strike="noStrike" spc="-1">
                <a:solidFill>
                  <a:srgbClr val="99A8BA"/>
                </a:solidFill>
                <a:latin typeface="Consolas" panose="020B0609020204030204" pitchFamily="49" charset="0"/>
                <a:ea typeface="JetBrains Mono"/>
              </a:rPr>
              <a:t>smx = </a:t>
            </a:r>
            <a:r>
              <a:rPr lang="ru-RU" sz="1600" b="0" strike="noStrike" spc="-1">
                <a:solidFill>
                  <a:srgbClr val="7572B9"/>
                </a:solidFill>
                <a:latin typeface="Consolas" panose="020B0609020204030204" pitchFamily="49" charset="0"/>
                <a:ea typeface="JetBrains Mono"/>
              </a:rPr>
              <a:t>max</a:t>
            </a:r>
            <a:r>
              <a:rPr lang="ru-RU" sz="1600" b="0" strike="noStrike" spc="-1">
                <a:solidFill>
                  <a:srgbClr val="99A8BA"/>
                </a:solidFill>
                <a:latin typeface="Consolas" panose="020B0609020204030204" pitchFamily="49" charset="0"/>
                <a:ea typeface="JetBrains Mono"/>
              </a:rPr>
              <a:t>(smx</a:t>
            </a:r>
            <a:r>
              <a:rPr lang="ru-RU" sz="1600" b="0" strike="noStrike" spc="-1">
                <a:solidFill>
                  <a:srgbClr val="BF6426"/>
                </a:solidFill>
                <a:latin typeface="Consolas" panose="020B0609020204030204" pitchFamily="49" charset="0"/>
                <a:ea typeface="JetBrains Mono"/>
              </a:rPr>
              <a:t>, </a:t>
            </a:r>
            <a:r>
              <a:rPr lang="ru-RU" sz="1600" b="0" strike="noStrike" spc="-1">
                <a:solidFill>
                  <a:srgbClr val="99A8BA"/>
                </a:solidFill>
                <a:latin typeface="Consolas" panose="020B0609020204030204" pitchFamily="49" charset="0"/>
                <a:ea typeface="JetBrains Mono"/>
              </a:rPr>
              <a:t>tmp)</a:t>
            </a:r>
            <a:endParaRPr lang="ru-RU" sz="1600" b="0" strike="noStrike" spc="-1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ru-RU" sz="1600" b="0" strike="noStrike" spc="-1">
                <a:solidFill>
                  <a:srgbClr val="99A8BA"/>
                </a:solidFill>
                <a:latin typeface="Consolas" panose="020B0609020204030204" pitchFamily="49" charset="0"/>
                <a:ea typeface="JetBrains Mono"/>
              </a:rPr>
              <a:t>    </a:t>
            </a:r>
            <a:r>
              <a:rPr lang="ru-RU" sz="1600" b="0" strike="noStrike" spc="-1">
                <a:solidFill>
                  <a:srgbClr val="6D6D6D"/>
                </a:solidFill>
                <a:latin typeface="Consolas" panose="020B0609020204030204" pitchFamily="49" charset="0"/>
                <a:ea typeface="JetBrains Mono"/>
              </a:rPr>
              <a:t># обновляем хвост</a:t>
            </a:r>
            <a:endParaRPr lang="ru-RU" sz="1600" b="0" strike="noStrike" spc="-1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ru-RU" sz="1600" b="0" strike="noStrike" spc="-1">
                <a:solidFill>
                  <a:srgbClr val="6D6D6D"/>
                </a:solidFill>
                <a:latin typeface="Consolas" panose="020B0609020204030204" pitchFamily="49" charset="0"/>
                <a:ea typeface="JetBrains Mono"/>
              </a:rPr>
              <a:t>    </a:t>
            </a:r>
            <a:r>
              <a:rPr lang="ru-RU" sz="1600" b="0" strike="noStrike" spc="-1">
                <a:solidFill>
                  <a:srgbClr val="99A8BA"/>
                </a:solidFill>
                <a:latin typeface="Consolas" panose="020B0609020204030204" pitchFamily="49" charset="0"/>
                <a:ea typeface="JetBrains Mono"/>
              </a:rPr>
              <a:t>tailsmn[r] = </a:t>
            </a:r>
            <a:r>
              <a:rPr lang="ru-RU" sz="1600" b="0" strike="noStrike" spc="-1">
                <a:solidFill>
                  <a:srgbClr val="7572B9"/>
                </a:solidFill>
                <a:latin typeface="Consolas" panose="020B0609020204030204" pitchFamily="49" charset="0"/>
                <a:ea typeface="JetBrains Mono"/>
              </a:rPr>
              <a:t>min</a:t>
            </a:r>
            <a:r>
              <a:rPr lang="ru-RU" sz="1600" b="0" strike="noStrike" spc="-1">
                <a:solidFill>
                  <a:srgbClr val="99A8BA"/>
                </a:solidFill>
                <a:latin typeface="Consolas" panose="020B0609020204030204" pitchFamily="49" charset="0"/>
                <a:ea typeface="JetBrains Mono"/>
              </a:rPr>
              <a:t>(tailsmn[r]</a:t>
            </a:r>
            <a:r>
              <a:rPr lang="ru-RU" sz="1600" b="0" strike="noStrike" spc="-1">
                <a:solidFill>
                  <a:srgbClr val="BF6426"/>
                </a:solidFill>
                <a:latin typeface="Consolas" panose="020B0609020204030204" pitchFamily="49" charset="0"/>
                <a:ea typeface="JetBrains Mono"/>
              </a:rPr>
              <a:t>, </a:t>
            </a:r>
            <a:r>
              <a:rPr lang="ru-RU" sz="1600" b="0" strike="noStrike" spc="-1">
                <a:solidFill>
                  <a:srgbClr val="99A8BA"/>
                </a:solidFill>
                <a:latin typeface="Consolas" panose="020B0609020204030204" pitchFamily="49" charset="0"/>
                <a:ea typeface="JetBrains Mono"/>
              </a:rPr>
              <a:t>totalsum)</a:t>
            </a:r>
            <a:endParaRPr lang="ru-RU" sz="1600" b="0" strike="noStrike" spc="-1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>
              <a:lnSpc>
                <a:spcPct val="100000"/>
              </a:lnSpc>
            </a:pPr>
            <a:r>
              <a:rPr lang="ru-RU" sz="1600" b="0" strike="noStrike" spc="-1">
                <a:solidFill>
                  <a:srgbClr val="7572B9"/>
                </a:solidFill>
                <a:latin typeface="Consolas" panose="020B0609020204030204" pitchFamily="49" charset="0"/>
                <a:ea typeface="JetBrains Mono"/>
              </a:rPr>
              <a:t>print</a:t>
            </a:r>
            <a:r>
              <a:rPr lang="ru-RU" sz="1600" b="0" strike="noStrike" spc="-1">
                <a:solidFill>
                  <a:srgbClr val="99A8BA"/>
                </a:solidFill>
                <a:latin typeface="Consolas" panose="020B0609020204030204" pitchFamily="49" charset="0"/>
                <a:ea typeface="JetBrains Mono"/>
              </a:rPr>
              <a:t>(smx) </a:t>
            </a:r>
            <a:r>
              <a:rPr lang="ru-RU" sz="1600" b="0" strike="noStrike" spc="-1">
                <a:solidFill>
                  <a:srgbClr val="6D6D6D"/>
                </a:solidFill>
                <a:latin typeface="Consolas" panose="020B0609020204030204" pitchFamily="49" charset="0"/>
                <a:ea typeface="JetBrains Mono"/>
              </a:rPr>
              <a:t># ответ</a:t>
            </a:r>
            <a:endParaRPr lang="ru-RU" sz="1600" b="0" strike="noStrike" spc="-1">
              <a:solidFill>
                <a:srgbClr val="000000"/>
              </a:solidFill>
              <a:latin typeface="Consolas" panose="020B0609020204030204" pitchFamily="49" charset="0"/>
            </a:endParaRPr>
          </a:p>
        </p:txBody>
      </p:sp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504360" y="226080"/>
            <a:ext cx="9071640" cy="313920"/>
          </a:xfrm>
          <a:prstGeom prst="rect">
            <a:avLst/>
          </a:prstGeom>
          <a:noFill/>
          <a:ln w="3600">
            <a:solidFill>
              <a:srgbClr val="3465A4"/>
            </a:solidFill>
            <a:round/>
          </a:ln>
        </p:spPr>
        <p:txBody>
          <a:bodyPr lIns="36000" tIns="0" rIns="36000" bIns="0" anchor="ctr" anchorCtr="1">
            <a:noAutofit/>
          </a:bodyPr>
          <a:lstStyle/>
          <a:p>
            <a:pPr indent="0">
              <a:buNone/>
            </a:pPr>
            <a:r>
              <a:rPr lang="ru-RU" sz="1800" b="1" strike="noStrike" spc="-1">
                <a:solidFill>
                  <a:srgbClr val="000000"/>
                </a:solidFill>
                <a:latin typeface="Arial"/>
                <a:ea typeface="PingFang SC"/>
              </a:rPr>
              <a:t>Вопрос 27. Разработка собственных программ. </a:t>
            </a:r>
            <a:r>
              <a:rPr lang="ru-RU" sz="1800" b="1" strike="noStrike" spc="-1">
                <a:solidFill>
                  <a:srgbClr val="000000"/>
                </a:solidFill>
                <a:latin typeface="Arial"/>
              </a:rPr>
              <a:t>Динамика</a:t>
            </a:r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313920"/>
          </a:xfrm>
          <a:prstGeom prst="rect">
            <a:avLst/>
          </a:prstGeom>
          <a:noFill/>
          <a:ln w="3600">
            <a:solidFill>
              <a:srgbClr val="3465A4"/>
            </a:solidFill>
            <a:round/>
          </a:ln>
        </p:spPr>
        <p:txBody>
          <a:bodyPr lIns="36000" tIns="0" rIns="36000" bIns="0" anchor="ctr" anchorCtr="1">
            <a:noAutofit/>
          </a:bodyPr>
          <a:lstStyle/>
          <a:p>
            <a:pPr indent="0">
              <a:buNone/>
            </a:pPr>
            <a:r>
              <a:rPr lang="ru-RU" sz="1800" b="1" strike="noStrike" spc="-1">
                <a:solidFill>
                  <a:srgbClr val="000000"/>
                </a:solidFill>
                <a:latin typeface="Arial"/>
              </a:rPr>
              <a:t>Вопрос 27. Разработка собственных программ. Префиксные суммы</a:t>
            </a:r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540000" y="684000"/>
            <a:ext cx="9000000" cy="2579400"/>
          </a:xfrm>
          <a:prstGeom prst="rect">
            <a:avLst/>
          </a:prstGeom>
          <a:solidFill>
            <a:srgbClr val="F6FCF2"/>
          </a:solidFill>
          <a:ln w="0">
            <a:solidFill>
              <a:srgbClr val="CCCCCC"/>
            </a:solidFill>
          </a:ln>
        </p:spPr>
        <p:txBody>
          <a:bodyPr lIns="144000" tIns="144000" rIns="144000" bIns="144000" anchor="t">
            <a:noAutofit/>
          </a:bodyPr>
          <a:lstStyle/>
          <a:p>
            <a:r>
              <a:rPr lang="ru-RU" sz="2000" b="1" strike="noStrike" spc="-1">
                <a:solidFill>
                  <a:srgbClr val="000000"/>
                </a:solidFill>
                <a:latin typeface="Arial"/>
              </a:rPr>
              <a:t>Задача 2 (40157).</a:t>
            </a: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 </a:t>
            </a:r>
            <a:r>
              <a:rPr lang="ru-RU" sz="2000" b="0" strike="noStrike" spc="-1">
                <a:solidFill>
                  <a:srgbClr val="191C1F"/>
                </a:solidFill>
                <a:latin typeface="Arial"/>
                <a:ea typeface="HelveticaNeue"/>
              </a:rPr>
              <a:t>Дана последовательность из </a:t>
            </a:r>
            <a:r>
              <a:rPr lang="ru-RU" sz="2000" b="0" strike="noStrike" spc="-1">
                <a:solidFill>
                  <a:srgbClr val="00001A"/>
                </a:solidFill>
                <a:latin typeface="JetBrains Mono NL"/>
                <a:ea typeface="JetBrainsMonoNL-Regular"/>
              </a:rPr>
              <a:t>N</a:t>
            </a:r>
            <a:r>
              <a:rPr lang="ru-RU" sz="2000" b="0" strike="noStrike" spc="-1">
                <a:solidFill>
                  <a:srgbClr val="191C1F"/>
                </a:solidFill>
                <a:latin typeface="Arial"/>
                <a:ea typeface="HelveticaNeue"/>
              </a:rPr>
              <a:t> чисел. Рассматриваются все её непрерывные подпоследовательности, в которых количество отрицательных чисел </a:t>
            </a:r>
            <a:r>
              <a:rPr lang="ru-RU" sz="2000" b="0" strike="noStrike" spc="-1">
                <a:solidFill>
                  <a:srgbClr val="00001A"/>
                </a:solidFill>
                <a:latin typeface="JetBrains Mono NL"/>
                <a:ea typeface="JetBrainsMonoNL-Regular"/>
              </a:rPr>
              <a:t>не превышает С</a:t>
            </a:r>
            <a:r>
              <a:rPr lang="ru-RU" sz="2000" b="0" strike="noStrike" spc="-1">
                <a:solidFill>
                  <a:srgbClr val="191C1F"/>
                </a:solidFill>
                <a:latin typeface="Arial"/>
                <a:ea typeface="HelveticaNeue"/>
              </a:rPr>
              <a:t>. Найдите среди них подпоследовательность с максимальной суммой, длины </a:t>
            </a:r>
            <a:r>
              <a:rPr lang="ru-RU" sz="2000" b="0" strike="noStrike" spc="-1">
                <a:solidFill>
                  <a:srgbClr val="00001A"/>
                </a:solidFill>
                <a:latin typeface="JetBrains Mono NL"/>
                <a:ea typeface="JetBrainsMonoNL-Regular"/>
              </a:rPr>
              <a:t>L</a:t>
            </a:r>
            <a:r>
              <a:rPr lang="ru-RU" sz="2000" b="0" strike="noStrike" spc="-1">
                <a:solidFill>
                  <a:srgbClr val="00001A"/>
                </a:solidFill>
                <a:latin typeface="Arial"/>
                <a:ea typeface="JetBrainsMonoNL-Regular"/>
              </a:rPr>
              <a:t>.</a:t>
            </a:r>
            <a:endParaRPr lang="ru-RU" sz="2000" b="0" strike="noStrike" spc="-1">
              <a:solidFill>
                <a:srgbClr val="000000"/>
              </a:solidFill>
              <a:latin typeface="Arial"/>
            </a:endParaRPr>
          </a:p>
          <a:p>
            <a:r>
              <a:rPr lang="ru-RU" sz="2000" b="0" strike="noStrike" spc="-1">
                <a:solidFill>
                  <a:srgbClr val="00001A"/>
                </a:solidFill>
                <a:latin typeface="Arial"/>
                <a:ea typeface="JetBrainsMonoNL-Regular"/>
              </a:rPr>
              <a:t>В первой строке записаны 3 числа: количество чисел N,  L и C. Каждая из следующих N строк содержит одно число, не превышающее по модулю 1 000.</a:t>
            </a:r>
            <a:endParaRPr lang="ru-RU" sz="20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540000" y="3503520"/>
            <a:ext cx="2880000" cy="1896480"/>
          </a:xfrm>
          <a:prstGeom prst="rect">
            <a:avLst/>
          </a:prstGeom>
          <a:solidFill>
            <a:srgbClr val="FFFFFF"/>
          </a:solidFill>
          <a:ln w="0">
            <a:noFill/>
          </a:ln>
        </p:spPr>
        <p:txBody>
          <a:bodyPr lIns="144000" tIns="144000" rIns="144000" bIns="144000" anchor="t">
            <a:noAutofit/>
          </a:bodyPr>
          <a:lstStyle/>
          <a:p>
            <a:pPr>
              <a:lnSpc>
                <a:spcPct val="100000"/>
              </a:lnSpc>
              <a:spcBef>
                <a:spcPts val="1191"/>
              </a:spcBef>
              <a:spcAft>
                <a:spcPts val="992"/>
              </a:spcAft>
            </a:pPr>
            <a:r>
              <a:rPr lang="ru-RU" sz="1400" b="1" strike="noStrike" spc="-1">
                <a:solidFill>
                  <a:srgbClr val="000000"/>
                </a:solidFill>
                <a:latin typeface="Arial"/>
                <a:ea typeface="PingFang SC"/>
              </a:rPr>
              <a:t>Пример</a:t>
            </a:r>
            <a:r>
              <a:rPr lang="ru-RU" sz="1400" b="1" strike="noStrike" spc="-1">
                <a:solidFill>
                  <a:srgbClr val="00001A"/>
                </a:solidFill>
                <a:latin typeface="Arial"/>
                <a:ea typeface="JetBrainsMonoNL-Regular"/>
              </a:rPr>
              <a:t>: </a:t>
            </a:r>
            <a:r>
              <a:rPr sz="1400"/>
              <a:t/>
            </a:r>
            <a:br>
              <a:rPr sz="1400"/>
            </a:br>
            <a:r>
              <a:rPr lang="ru-RU" sz="1400" b="0" strike="noStrike" spc="-1">
                <a:solidFill>
                  <a:srgbClr val="00001A"/>
                </a:solidFill>
                <a:latin typeface="JetBrains Mono"/>
                <a:ea typeface="JetBrains Mono"/>
              </a:rPr>
              <a:t>5 3 3</a:t>
            </a:r>
            <a:r>
              <a:rPr sz="1400"/>
              <a:t/>
            </a:r>
            <a:br>
              <a:rPr sz="1400"/>
            </a:br>
            <a:r>
              <a:rPr lang="ru-RU" sz="1400" b="0" strike="noStrike" spc="-1">
                <a:solidFill>
                  <a:srgbClr val="00001A"/>
                </a:solidFill>
                <a:latin typeface="JetBrains Mono"/>
                <a:ea typeface="JetBrains Mono"/>
              </a:rPr>
              <a:t>1</a:t>
            </a:r>
            <a:r>
              <a:rPr sz="1400"/>
              <a:t/>
            </a:r>
            <a:br>
              <a:rPr sz="1400"/>
            </a:br>
            <a:r>
              <a:rPr lang="ru-RU" sz="1400" b="0" strike="noStrike" spc="-1">
                <a:solidFill>
                  <a:srgbClr val="00001A"/>
                </a:solidFill>
                <a:latin typeface="JetBrains Mono"/>
                <a:ea typeface="JetBrains Mono"/>
              </a:rPr>
              <a:t>-1</a:t>
            </a:r>
            <a:r>
              <a:rPr sz="1400"/>
              <a:t/>
            </a:r>
            <a:br>
              <a:rPr sz="1400"/>
            </a:br>
            <a:r>
              <a:rPr lang="ru-RU" sz="1400" b="0" strike="noStrike" spc="-1">
                <a:solidFill>
                  <a:srgbClr val="00001A"/>
                </a:solidFill>
                <a:latin typeface="JetBrains Mono"/>
                <a:ea typeface="JetBrains Mono"/>
              </a:rPr>
              <a:t>2</a:t>
            </a:r>
            <a:r>
              <a:rPr sz="1400"/>
              <a:t/>
            </a:r>
            <a:br>
              <a:rPr sz="1400"/>
            </a:br>
            <a:r>
              <a:rPr lang="ru-RU" sz="1400" b="0" strike="noStrike" spc="-1">
                <a:solidFill>
                  <a:srgbClr val="00001A"/>
                </a:solidFill>
                <a:latin typeface="JetBrains Mono"/>
                <a:ea typeface="JetBrains Mono"/>
              </a:rPr>
              <a:t>-2</a:t>
            </a:r>
            <a:r>
              <a:rPr sz="1400"/>
              <a:t/>
            </a:r>
            <a:br>
              <a:rPr sz="1400"/>
            </a:br>
            <a:r>
              <a:rPr lang="ru-RU" sz="1400" b="0" strike="noStrike" spc="-1">
                <a:solidFill>
                  <a:srgbClr val="00001A"/>
                </a:solidFill>
                <a:latin typeface="JetBrains Mono"/>
                <a:ea typeface="JetBrains Mono"/>
              </a:rPr>
              <a:t>3</a:t>
            </a:r>
            <a:endParaRPr lang="ru-RU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3780000" y="3503520"/>
            <a:ext cx="2880000" cy="1896480"/>
          </a:xfrm>
          <a:prstGeom prst="rect">
            <a:avLst/>
          </a:prstGeom>
          <a:solidFill>
            <a:srgbClr val="FFFFFF"/>
          </a:solidFill>
          <a:ln w="0">
            <a:noFill/>
          </a:ln>
        </p:spPr>
        <p:txBody>
          <a:bodyPr lIns="144000" tIns="144000" rIns="144000" bIns="144000" anchor="t">
            <a:noAutofit/>
          </a:bodyPr>
          <a:lstStyle/>
          <a:p>
            <a:pPr>
              <a:lnSpc>
                <a:spcPct val="100000"/>
              </a:lnSpc>
              <a:spcBef>
                <a:spcPts val="1191"/>
              </a:spcBef>
              <a:spcAft>
                <a:spcPts val="992"/>
              </a:spcAft>
            </a:pPr>
            <a:r>
              <a:rPr lang="ru-RU" sz="1400" b="1" strike="noStrike" spc="-1">
                <a:solidFill>
                  <a:srgbClr val="000000"/>
                </a:solidFill>
                <a:latin typeface="Arial"/>
                <a:ea typeface="PingFang SC"/>
              </a:rPr>
              <a:t>Ответ для примера</a:t>
            </a:r>
            <a:r>
              <a:rPr lang="ru-RU" sz="1400" b="1" strike="noStrike" spc="-1">
                <a:solidFill>
                  <a:srgbClr val="00001A"/>
                </a:solidFill>
                <a:latin typeface="Arial"/>
                <a:ea typeface="JetBrainsMonoNL-Regular"/>
              </a:rPr>
              <a:t>: </a:t>
            </a:r>
            <a:r>
              <a:rPr sz="1400"/>
              <a:t/>
            </a:r>
            <a:br>
              <a:rPr sz="1400"/>
            </a:br>
            <a:r>
              <a:rPr sz="1400"/>
              <a:t/>
            </a:r>
            <a:br>
              <a:rPr sz="1400"/>
            </a:br>
            <a:r>
              <a:rPr lang="ru-RU" sz="1400" b="0" strike="noStrike" spc="-1">
                <a:solidFill>
                  <a:srgbClr val="00001A"/>
                </a:solidFill>
                <a:latin typeface="JetBrains Mono"/>
                <a:ea typeface="JetBrains Mono"/>
              </a:rPr>
              <a:t>2 + (-2) + 3 = 3</a:t>
            </a:r>
            <a:endParaRPr lang="ru-RU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TextBox 72"/>
          <p:cNvSpPr txBox="1"/>
          <p:nvPr/>
        </p:nvSpPr>
        <p:spPr>
          <a:xfrm>
            <a:off x="540000" y="1584000"/>
            <a:ext cx="9180000" cy="3935160"/>
          </a:xfrm>
          <a:prstGeom prst="rect">
            <a:avLst/>
          </a:prstGeom>
          <a:solidFill>
            <a:srgbClr val="FFFFFF"/>
          </a:solidFill>
          <a:ln w="0">
            <a:noFill/>
          </a:ln>
        </p:spPr>
        <p:txBody>
          <a:bodyPr lIns="144000" tIns="144000" rIns="144000" bIns="144000" anchor="t">
            <a:noAutofit/>
          </a:bodyPr>
          <a:lstStyle/>
          <a:p>
            <a:r>
              <a:rPr lang="ru-RU" sz="1600" b="1" strike="noStrike" spc="-1">
                <a:solidFill>
                  <a:srgbClr val="000000"/>
                </a:solidFill>
                <a:latin typeface="Arial"/>
              </a:rPr>
              <a:t>Решение файла B (</a:t>
            </a:r>
            <a:r>
              <a:rPr lang="ru-RU" sz="1600" b="0" strike="noStrike" spc="-1">
                <a:solidFill>
                  <a:srgbClr val="000000"/>
                </a:solidFill>
                <a:latin typeface="Arial"/>
              </a:rPr>
              <a:t>за O(N)</a:t>
            </a:r>
            <a:r>
              <a:rPr lang="ru-RU" sz="1600" b="1" strike="noStrike" spc="-1">
                <a:solidFill>
                  <a:srgbClr val="000000"/>
                </a:solidFill>
                <a:latin typeface="Arial"/>
              </a:rPr>
              <a:t>)</a:t>
            </a:r>
            <a:endParaRPr lang="ru-RU" sz="1600" b="0" strike="noStrike" spc="-1">
              <a:solidFill>
                <a:srgbClr val="000000"/>
              </a:solidFill>
              <a:latin typeface="Arial"/>
            </a:endParaRPr>
          </a:p>
          <a:p>
            <a:r>
              <a:rPr lang="ru-RU" sz="1600" b="0" strike="noStrike" spc="-1">
                <a:solidFill>
                  <a:srgbClr val="000000"/>
                </a:solidFill>
                <a:latin typeface="Arial"/>
              </a:rPr>
              <a:t>1) Для быстрого нахождения сумм всех подпоследовательностей длины L посчитаем сумму всех элементов до текущего. Cоздадим массив префиксных сумм, где i-й элемент будет хранить сумму элементов на отрезке [1; i]. В данном массиве количество элементов будет на 1 больше, чем исходных данных.</a:t>
            </a:r>
          </a:p>
          <a:p>
            <a:r>
              <a:rPr lang="ru-RU" sz="1600" b="0" strike="noStrike" spc="-1">
                <a:solidFill>
                  <a:srgbClr val="000000"/>
                </a:solidFill>
                <a:latin typeface="Arial"/>
              </a:rPr>
              <a:t>2) Таким же образом будем хранить количество отрицательных элементов среди всех элементов на отрезке [1; i].</a:t>
            </a:r>
          </a:p>
          <a:p>
            <a:r>
              <a:rPr lang="ru-RU" sz="1600" b="0" strike="noStrike" spc="-1">
                <a:solidFill>
                  <a:srgbClr val="000000"/>
                </a:solidFill>
                <a:latin typeface="Arial"/>
              </a:rPr>
              <a:t>3) Дальше достаточно перебрать все подпоследовательности длины </a:t>
            </a:r>
            <a:r>
              <a:rPr lang="ru-RU" sz="1600" b="0" strike="noStrike" spc="-1">
                <a:solidFill>
                  <a:srgbClr val="000000"/>
                </a:solidFill>
                <a:latin typeface="JetBrains Mono NL"/>
              </a:rPr>
              <a:t>L</a:t>
            </a:r>
            <a:r>
              <a:rPr lang="ru-RU" sz="1600" b="0" strike="noStrike" spc="-1">
                <a:solidFill>
                  <a:srgbClr val="000000"/>
                </a:solidFill>
                <a:latin typeface="Arial"/>
              </a:rPr>
              <a:t>, вычисляя сумму и количество отрицательных элементов, используя массив префиксных сумм и массив, хранящий количество отрицательных элементов. 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504000" y="720000"/>
            <a:ext cx="9000000" cy="892440"/>
          </a:xfrm>
          <a:prstGeom prst="rect">
            <a:avLst/>
          </a:prstGeom>
          <a:solidFill>
            <a:srgbClr val="F6FCF2"/>
          </a:solidFill>
          <a:ln w="0">
            <a:solidFill>
              <a:srgbClr val="CCCCCC"/>
            </a:solidFill>
          </a:ln>
        </p:spPr>
        <p:txBody>
          <a:bodyPr lIns="144000" tIns="144000" rIns="144000" bIns="144000" anchor="t">
            <a:noAutofit/>
          </a:bodyPr>
          <a:lstStyle/>
          <a:p>
            <a:pPr>
              <a:lnSpc>
                <a:spcPct val="100000"/>
              </a:lnSpc>
              <a:spcBef>
                <a:spcPts val="1191"/>
              </a:spcBef>
              <a:spcAft>
                <a:spcPts val="992"/>
              </a:spcAft>
            </a:pPr>
            <a:r>
              <a:rPr lang="ru-RU" sz="1600" b="1" strike="noStrike" spc="-1">
                <a:solidFill>
                  <a:srgbClr val="000000"/>
                </a:solidFill>
                <a:latin typeface="Arial"/>
                <a:ea typeface="PingFang SC"/>
              </a:rPr>
              <a:t>Задача 2 (40157).</a:t>
            </a:r>
            <a:r>
              <a:rPr lang="ru-RU" sz="1600" b="0" strike="noStrike" spc="-1">
                <a:solidFill>
                  <a:srgbClr val="000000"/>
                </a:solidFill>
                <a:latin typeface="Arial"/>
                <a:ea typeface="PingFang SC"/>
              </a:rPr>
              <a:t> </a:t>
            </a:r>
            <a:r>
              <a:rPr lang="ru-RU" sz="1800" b="0" strike="noStrike" spc="-1">
                <a:solidFill>
                  <a:srgbClr val="000000"/>
                </a:solidFill>
                <a:latin typeface="Arial"/>
                <a:ea typeface="PingFang SC"/>
              </a:rPr>
              <a:t>П</a:t>
            </a:r>
            <a:r>
              <a:rPr lang="ru-RU" sz="1800" b="0" strike="noStrike" spc="-1">
                <a:solidFill>
                  <a:srgbClr val="191C1F"/>
                </a:solidFill>
                <a:latin typeface="Arial"/>
                <a:ea typeface="HelveticaNeue"/>
              </a:rPr>
              <a:t>одпоследовательность с максимальной суммой, длины </a:t>
            </a:r>
            <a:r>
              <a:rPr lang="ru-RU" sz="1800" b="0" strike="noStrike" spc="-1">
                <a:solidFill>
                  <a:srgbClr val="00001A"/>
                </a:solidFill>
                <a:latin typeface="JetBrains Mono NL"/>
                <a:ea typeface="JetBrainsMonoNL-Regular"/>
              </a:rPr>
              <a:t>L</a:t>
            </a:r>
            <a:r>
              <a:rPr lang="ru-RU" sz="1800" b="0" strike="noStrike" spc="-1">
                <a:solidFill>
                  <a:srgbClr val="00001A"/>
                </a:solidFill>
                <a:latin typeface="Arial"/>
                <a:ea typeface="JetBrainsMonoNL-Regular"/>
              </a:rPr>
              <a:t>, с количеством </a:t>
            </a:r>
            <a:r>
              <a:rPr lang="ru-RU" sz="1800" b="0" strike="noStrike" spc="-1">
                <a:solidFill>
                  <a:srgbClr val="191C1F"/>
                </a:solidFill>
                <a:latin typeface="Arial"/>
                <a:ea typeface="HelveticaNeue"/>
              </a:rPr>
              <a:t>отрицательных чисел </a:t>
            </a:r>
            <a:r>
              <a:rPr lang="ru-RU" sz="1800" b="0" strike="noStrike" spc="-1">
                <a:solidFill>
                  <a:srgbClr val="00001A"/>
                </a:solidFill>
                <a:latin typeface="JetBrains Mono NL"/>
                <a:ea typeface="JetBrainsMonoNL-Regular"/>
              </a:rPr>
              <a:t>не превышающем С</a:t>
            </a:r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504360" y="226080"/>
            <a:ext cx="9071640" cy="313920"/>
          </a:xfrm>
          <a:prstGeom prst="rect">
            <a:avLst/>
          </a:prstGeom>
          <a:noFill/>
          <a:ln w="3600">
            <a:solidFill>
              <a:srgbClr val="3465A4"/>
            </a:solidFill>
            <a:round/>
          </a:ln>
        </p:spPr>
        <p:txBody>
          <a:bodyPr lIns="36000" tIns="0" rIns="36000" bIns="0" anchor="ctr" anchorCtr="1">
            <a:noAutofit/>
          </a:bodyPr>
          <a:lstStyle/>
          <a:p>
            <a:pPr indent="0">
              <a:buNone/>
            </a:pPr>
            <a:r>
              <a:rPr lang="ru-RU" sz="1800" b="1" strike="noStrike" spc="-1">
                <a:solidFill>
                  <a:srgbClr val="000000"/>
                </a:solidFill>
                <a:latin typeface="Arial"/>
              </a:rPr>
              <a:t>Вопрос 27. Разработка собственных программ. Префиксные суммы</a:t>
            </a:r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TextBox 75"/>
          <p:cNvSpPr txBox="1"/>
          <p:nvPr/>
        </p:nvSpPr>
        <p:spPr>
          <a:xfrm>
            <a:off x="540000" y="1990440"/>
            <a:ext cx="9000000" cy="3238560"/>
          </a:xfrm>
          <a:prstGeom prst="rect">
            <a:avLst/>
          </a:prstGeom>
          <a:solidFill>
            <a:srgbClr val="FEF7DD"/>
          </a:solidFill>
          <a:ln w="0">
            <a:noFill/>
          </a:ln>
        </p:spPr>
        <p:txBody>
          <a:bodyPr lIns="144000" tIns="144000" rIns="144000" bIns="144000" anchor="t">
            <a:noAutofit/>
          </a:bodyPr>
          <a:lstStyle/>
          <a:p>
            <a:r>
              <a:rPr lang="ru-RU" sz="1600" b="0" strike="noStrike" spc="-1">
                <a:solidFill>
                  <a:srgbClr val="99A8BA"/>
                </a:solidFill>
                <a:latin typeface="Consolas" panose="020B0609020204030204" pitchFamily="49" charset="0"/>
                <a:ea typeface="JetBrains Mono"/>
              </a:rPr>
              <a:t>f = </a:t>
            </a:r>
            <a:r>
              <a:rPr lang="ru-RU" sz="1600" b="0" strike="noStrike" spc="-1">
                <a:solidFill>
                  <a:srgbClr val="7572B9"/>
                </a:solidFill>
                <a:latin typeface="Consolas" panose="020B0609020204030204" pitchFamily="49" charset="0"/>
                <a:ea typeface="JetBrains Mono"/>
              </a:rPr>
              <a:t>open</a:t>
            </a:r>
            <a:r>
              <a:rPr lang="ru-RU" sz="1600" b="0" strike="noStrike" spc="-1">
                <a:solidFill>
                  <a:srgbClr val="99A8BA"/>
                </a:solidFill>
                <a:latin typeface="Consolas" panose="020B0609020204030204" pitchFamily="49" charset="0"/>
                <a:ea typeface="JetBrains Mono"/>
              </a:rPr>
              <a:t>(</a:t>
            </a:r>
            <a:r>
              <a:rPr lang="ru-RU" sz="1600" b="0" strike="noStrike" spc="-1">
                <a:solidFill>
                  <a:srgbClr val="587647"/>
                </a:solidFill>
                <a:latin typeface="Consolas" panose="020B0609020204030204" pitchFamily="49" charset="0"/>
                <a:ea typeface="JetBrains Mono"/>
              </a:rPr>
              <a:t>'40157b.txt'</a:t>
            </a:r>
            <a:r>
              <a:rPr lang="ru-RU" sz="1600" b="0" strike="noStrike" spc="-1">
                <a:solidFill>
                  <a:srgbClr val="99A8BA"/>
                </a:solidFill>
                <a:latin typeface="Consolas" panose="020B0609020204030204" pitchFamily="49" charset="0"/>
                <a:ea typeface="JetBrains Mono"/>
              </a:rPr>
              <a:t>)</a:t>
            </a:r>
            <a:endParaRPr lang="ru-RU" sz="1600" b="0" strike="noStrike" spc="-1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ru-RU" sz="1600" b="0" strike="noStrike" spc="-1">
                <a:solidFill>
                  <a:srgbClr val="99A8BA"/>
                </a:solidFill>
                <a:latin typeface="Consolas" panose="020B0609020204030204" pitchFamily="49" charset="0"/>
                <a:ea typeface="JetBrains Mono"/>
              </a:rPr>
              <a:t>n</a:t>
            </a:r>
            <a:r>
              <a:rPr lang="ru-RU" sz="1600" b="0" strike="noStrike" spc="-1">
                <a:solidFill>
                  <a:srgbClr val="BF6426"/>
                </a:solidFill>
                <a:latin typeface="Consolas" panose="020B0609020204030204" pitchFamily="49" charset="0"/>
                <a:ea typeface="JetBrains Mono"/>
              </a:rPr>
              <a:t>, </a:t>
            </a:r>
            <a:r>
              <a:rPr lang="ru-RU" sz="1600" b="0" strike="noStrike" spc="-1">
                <a:solidFill>
                  <a:srgbClr val="99A8BA"/>
                </a:solidFill>
                <a:latin typeface="Consolas" panose="020B0609020204030204" pitchFamily="49" charset="0"/>
                <a:ea typeface="JetBrains Mono"/>
              </a:rPr>
              <a:t>l</a:t>
            </a:r>
            <a:r>
              <a:rPr lang="ru-RU" sz="1600" b="0" strike="noStrike" spc="-1">
                <a:solidFill>
                  <a:srgbClr val="BF6426"/>
                </a:solidFill>
                <a:latin typeface="Consolas" panose="020B0609020204030204" pitchFamily="49" charset="0"/>
                <a:ea typeface="JetBrains Mono"/>
              </a:rPr>
              <a:t>, </a:t>
            </a:r>
            <a:r>
              <a:rPr lang="ru-RU" sz="1600" b="0" strike="noStrike" spc="-1">
                <a:solidFill>
                  <a:srgbClr val="99A8BA"/>
                </a:solidFill>
                <a:latin typeface="Consolas" panose="020B0609020204030204" pitchFamily="49" charset="0"/>
                <a:ea typeface="JetBrains Mono"/>
              </a:rPr>
              <a:t>c = </a:t>
            </a:r>
            <a:r>
              <a:rPr lang="ru-RU" sz="1600" b="0" strike="noStrike" spc="-1">
                <a:solidFill>
                  <a:srgbClr val="7572B9"/>
                </a:solidFill>
                <a:latin typeface="Consolas" panose="020B0609020204030204" pitchFamily="49" charset="0"/>
                <a:ea typeface="JetBrains Mono"/>
              </a:rPr>
              <a:t>map</a:t>
            </a:r>
            <a:r>
              <a:rPr lang="ru-RU" sz="1600" b="0" strike="noStrike" spc="-1">
                <a:solidFill>
                  <a:srgbClr val="99A8BA"/>
                </a:solidFill>
                <a:latin typeface="Consolas" panose="020B0609020204030204" pitchFamily="49" charset="0"/>
                <a:ea typeface="JetBrains Mono"/>
              </a:rPr>
              <a:t>(</a:t>
            </a:r>
            <a:r>
              <a:rPr lang="ru-RU" sz="1600" b="0" strike="noStrike" spc="-1">
                <a:solidFill>
                  <a:srgbClr val="7572B9"/>
                </a:solidFill>
                <a:latin typeface="Consolas" panose="020B0609020204030204" pitchFamily="49" charset="0"/>
                <a:ea typeface="JetBrains Mono"/>
              </a:rPr>
              <a:t>int</a:t>
            </a:r>
            <a:r>
              <a:rPr lang="ru-RU" sz="1600" b="0" strike="noStrike" spc="-1">
                <a:solidFill>
                  <a:srgbClr val="BF6426"/>
                </a:solidFill>
                <a:latin typeface="Consolas" panose="020B0609020204030204" pitchFamily="49" charset="0"/>
                <a:ea typeface="JetBrains Mono"/>
              </a:rPr>
              <a:t>, </a:t>
            </a:r>
            <a:r>
              <a:rPr lang="ru-RU" sz="1600" b="0" strike="noStrike" spc="-1">
                <a:solidFill>
                  <a:srgbClr val="99A8BA"/>
                </a:solidFill>
                <a:latin typeface="Consolas" panose="020B0609020204030204" pitchFamily="49" charset="0"/>
                <a:ea typeface="JetBrains Mono"/>
              </a:rPr>
              <a:t>f.readline().split())</a:t>
            </a:r>
            <a:endParaRPr lang="ru-RU" sz="1600" b="0" strike="noStrike" spc="-1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>
              <a:lnSpc>
                <a:spcPct val="100000"/>
              </a:lnSpc>
            </a:pPr>
            <a:r>
              <a:rPr lang="ru-RU" sz="1600" b="0" strike="noStrike" spc="-1">
                <a:solidFill>
                  <a:srgbClr val="99A8BA"/>
                </a:solidFill>
                <a:latin typeface="Consolas" panose="020B0609020204030204" pitchFamily="49" charset="0"/>
                <a:ea typeface="JetBrains Mono"/>
              </a:rPr>
              <a:t>presum = [</a:t>
            </a:r>
            <a:r>
              <a:rPr lang="ru-RU" sz="1600" b="0" strike="noStrike" spc="-1">
                <a:solidFill>
                  <a:srgbClr val="5684AD"/>
                </a:solidFill>
                <a:latin typeface="Consolas" panose="020B0609020204030204" pitchFamily="49" charset="0"/>
                <a:ea typeface="JetBrains Mono"/>
              </a:rPr>
              <a:t>0</a:t>
            </a:r>
            <a:r>
              <a:rPr lang="ru-RU" sz="1600" b="0" strike="noStrike" spc="-1">
                <a:solidFill>
                  <a:srgbClr val="99A8BA"/>
                </a:solidFill>
                <a:latin typeface="Consolas" panose="020B0609020204030204" pitchFamily="49" charset="0"/>
                <a:ea typeface="JetBrains Mono"/>
              </a:rPr>
              <a:t>]</a:t>
            </a:r>
            <a:r>
              <a:rPr lang="ru-RU" sz="1400" b="0" strike="noStrike" spc="-1">
                <a:solidFill>
                  <a:srgbClr val="99A8BA"/>
                </a:solidFill>
                <a:latin typeface="Consolas" panose="020B0609020204030204" pitchFamily="49" charset="0"/>
                <a:ea typeface="JetBrains Mono"/>
              </a:rPr>
              <a:t> </a:t>
            </a:r>
            <a:r>
              <a:rPr lang="ru-RU" sz="1400" b="0" strike="noStrike" spc="-1">
                <a:solidFill>
                  <a:srgbClr val="6D6D6D"/>
                </a:solidFill>
                <a:latin typeface="Consolas" panose="020B0609020204030204" pitchFamily="49" charset="0"/>
                <a:ea typeface="JetBrains Mono"/>
              </a:rPr>
              <a:t># массив префиксных сумм </a:t>
            </a:r>
            <a:endParaRPr lang="ru-RU" sz="1400" b="0" strike="noStrike" spc="-1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>
              <a:lnSpc>
                <a:spcPct val="100000"/>
              </a:lnSpc>
            </a:pPr>
            <a:r>
              <a:rPr lang="ru-RU" sz="1600" b="0" strike="noStrike" spc="-1">
                <a:solidFill>
                  <a:srgbClr val="99A8BA"/>
                </a:solidFill>
                <a:latin typeface="Consolas" panose="020B0609020204030204" pitchFamily="49" charset="0"/>
                <a:ea typeface="JetBrains Mono"/>
              </a:rPr>
              <a:t>precount = [</a:t>
            </a:r>
            <a:r>
              <a:rPr lang="ru-RU" sz="1600" b="0" strike="noStrike" spc="-1">
                <a:solidFill>
                  <a:srgbClr val="5684AD"/>
                </a:solidFill>
                <a:latin typeface="Consolas" panose="020B0609020204030204" pitchFamily="49" charset="0"/>
                <a:ea typeface="JetBrains Mono"/>
              </a:rPr>
              <a:t>0</a:t>
            </a:r>
            <a:r>
              <a:rPr lang="ru-RU" sz="1600" b="0" strike="noStrike" spc="-1">
                <a:solidFill>
                  <a:srgbClr val="99A8BA"/>
                </a:solidFill>
                <a:latin typeface="Consolas" panose="020B0609020204030204" pitchFamily="49" charset="0"/>
                <a:ea typeface="JetBrains Mono"/>
              </a:rPr>
              <a:t>] </a:t>
            </a:r>
            <a:r>
              <a:rPr lang="ru-RU" sz="1400" b="0" strike="noStrike" spc="-1">
                <a:solidFill>
                  <a:srgbClr val="6D6D6D"/>
                </a:solidFill>
                <a:latin typeface="Consolas" panose="020B0609020204030204" pitchFamily="49" charset="0"/>
                <a:ea typeface="JetBrains Mono"/>
              </a:rPr>
              <a:t># массив количества отрицательных элементов на отрезке [0; i]</a:t>
            </a:r>
            <a:endParaRPr lang="ru-RU" sz="1400" b="0" strike="noStrike" spc="-1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>
              <a:lnSpc>
                <a:spcPct val="100000"/>
              </a:lnSpc>
            </a:pPr>
            <a:r>
              <a:rPr lang="ru-RU" sz="1600" b="0" strike="noStrike" spc="-1">
                <a:solidFill>
                  <a:srgbClr val="BF6426"/>
                </a:solidFill>
                <a:latin typeface="Consolas" panose="020B0609020204030204" pitchFamily="49" charset="0"/>
                <a:ea typeface="JetBrains Mono"/>
              </a:rPr>
              <a:t>for </a:t>
            </a:r>
            <a:r>
              <a:rPr lang="ru-RU" sz="1600" b="0" strike="noStrike" spc="-1">
                <a:solidFill>
                  <a:srgbClr val="99A8BA"/>
                </a:solidFill>
                <a:latin typeface="Consolas" panose="020B0609020204030204" pitchFamily="49" charset="0"/>
                <a:ea typeface="JetBrains Mono"/>
              </a:rPr>
              <a:t>i </a:t>
            </a:r>
            <a:r>
              <a:rPr lang="ru-RU" sz="1600" b="0" strike="noStrike" spc="-1">
                <a:solidFill>
                  <a:srgbClr val="BF6426"/>
                </a:solidFill>
                <a:latin typeface="Consolas" panose="020B0609020204030204" pitchFamily="49" charset="0"/>
                <a:ea typeface="JetBrains Mono"/>
              </a:rPr>
              <a:t>in </a:t>
            </a:r>
            <a:r>
              <a:rPr lang="ru-RU" sz="1600" b="0" strike="noStrike" spc="-1">
                <a:solidFill>
                  <a:srgbClr val="99A8BA"/>
                </a:solidFill>
                <a:latin typeface="Consolas" panose="020B0609020204030204" pitchFamily="49" charset="0"/>
                <a:ea typeface="JetBrains Mono"/>
              </a:rPr>
              <a:t>f.readlines():  </a:t>
            </a:r>
            <a:r>
              <a:rPr lang="ru-RU" sz="1400" b="0" strike="noStrike" spc="-1">
                <a:solidFill>
                  <a:srgbClr val="6D6D6D"/>
                </a:solidFill>
                <a:latin typeface="Consolas" panose="020B0609020204030204" pitchFamily="49" charset="0"/>
                <a:ea typeface="JetBrains Mono"/>
              </a:rPr>
              <a:t># считываем данные из файла </a:t>
            </a:r>
            <a:endParaRPr lang="ru-RU" sz="1400" b="0" strike="noStrike" spc="-1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ru-RU" sz="1600" b="0" strike="noStrike" spc="-1">
                <a:solidFill>
                  <a:srgbClr val="99A8BA"/>
                </a:solidFill>
                <a:latin typeface="Consolas" panose="020B0609020204030204" pitchFamily="49" charset="0"/>
                <a:ea typeface="JetBrains Mono"/>
              </a:rPr>
              <a:t>    a = </a:t>
            </a:r>
            <a:r>
              <a:rPr lang="ru-RU" sz="1600" b="0" strike="noStrike" spc="-1">
                <a:solidFill>
                  <a:srgbClr val="7572B9"/>
                </a:solidFill>
                <a:latin typeface="Consolas" panose="020B0609020204030204" pitchFamily="49" charset="0"/>
                <a:ea typeface="JetBrains Mono"/>
              </a:rPr>
              <a:t>int</a:t>
            </a:r>
            <a:r>
              <a:rPr lang="ru-RU" sz="1600" b="0" strike="noStrike" spc="-1">
                <a:solidFill>
                  <a:srgbClr val="99A8BA"/>
                </a:solidFill>
                <a:latin typeface="Consolas" panose="020B0609020204030204" pitchFamily="49" charset="0"/>
                <a:ea typeface="JetBrains Mono"/>
              </a:rPr>
              <a:t>(i)  </a:t>
            </a:r>
            <a:endParaRPr lang="ru-RU" sz="1600" b="0" strike="noStrike" spc="-1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>
              <a:lnSpc>
                <a:spcPct val="100000"/>
              </a:lnSpc>
            </a:pPr>
            <a:r>
              <a:rPr lang="ru-RU" sz="1600" b="0" strike="noStrike" spc="-1">
                <a:solidFill>
                  <a:srgbClr val="99A8BA"/>
                </a:solidFill>
                <a:latin typeface="Consolas" panose="020B0609020204030204" pitchFamily="49" charset="0"/>
                <a:ea typeface="JetBrains Mono"/>
              </a:rPr>
              <a:t>    presum.append(presum[-</a:t>
            </a:r>
            <a:r>
              <a:rPr lang="ru-RU" sz="1600" b="0" strike="noStrike" spc="-1">
                <a:solidFill>
                  <a:srgbClr val="5684AD"/>
                </a:solidFill>
                <a:latin typeface="Consolas" panose="020B0609020204030204" pitchFamily="49" charset="0"/>
                <a:ea typeface="JetBrains Mono"/>
              </a:rPr>
              <a:t>1</a:t>
            </a:r>
            <a:r>
              <a:rPr lang="ru-RU" sz="1600" b="0" strike="noStrike" spc="-1">
                <a:solidFill>
                  <a:srgbClr val="99A8BA"/>
                </a:solidFill>
                <a:latin typeface="Consolas" panose="020B0609020204030204" pitchFamily="49" charset="0"/>
                <a:ea typeface="JetBrains Mono"/>
              </a:rPr>
              <a:t>]+a) </a:t>
            </a:r>
            <a:r>
              <a:rPr lang="ru-RU" sz="1400" b="0" strike="noStrike" spc="-1">
                <a:solidFill>
                  <a:srgbClr val="6D6D6D"/>
                </a:solidFill>
                <a:latin typeface="Consolas" panose="020B0609020204030204" pitchFamily="49" charset="0"/>
                <a:ea typeface="JetBrains Mono"/>
              </a:rPr>
              <a:t># вычисляем сумму считанных чисел </a:t>
            </a:r>
            <a:endParaRPr lang="ru-RU" sz="1400" b="0" strike="noStrike" spc="-1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>
              <a:lnSpc>
                <a:spcPct val="100000"/>
              </a:lnSpc>
            </a:pPr>
            <a:r>
              <a:rPr lang="ru-RU" sz="1600" b="0" strike="noStrike" spc="-1">
                <a:solidFill>
                  <a:srgbClr val="99A8BA"/>
                </a:solidFill>
                <a:latin typeface="Consolas" panose="020B0609020204030204" pitchFamily="49" charset="0"/>
                <a:ea typeface="JetBrains Mono"/>
              </a:rPr>
              <a:t>    </a:t>
            </a:r>
            <a:r>
              <a:rPr lang="ru-RU" sz="1600" b="0" strike="noStrike" spc="-1">
                <a:solidFill>
                  <a:srgbClr val="BF6426"/>
                </a:solidFill>
                <a:latin typeface="Consolas" panose="020B0609020204030204" pitchFamily="49" charset="0"/>
                <a:ea typeface="JetBrains Mono"/>
              </a:rPr>
              <a:t>if </a:t>
            </a:r>
            <a:r>
              <a:rPr lang="ru-RU" sz="1600" b="0" strike="noStrike" spc="-1">
                <a:solidFill>
                  <a:srgbClr val="99A8BA"/>
                </a:solidFill>
                <a:latin typeface="Consolas" panose="020B0609020204030204" pitchFamily="49" charset="0"/>
                <a:ea typeface="JetBrains Mono"/>
              </a:rPr>
              <a:t>a &lt; </a:t>
            </a:r>
            <a:r>
              <a:rPr lang="ru-RU" sz="1600" b="0" strike="noStrike" spc="-1">
                <a:solidFill>
                  <a:srgbClr val="5684AD"/>
                </a:solidFill>
                <a:latin typeface="Consolas" panose="020B0609020204030204" pitchFamily="49" charset="0"/>
                <a:ea typeface="JetBrains Mono"/>
              </a:rPr>
              <a:t>0</a:t>
            </a:r>
            <a:r>
              <a:rPr lang="ru-RU" sz="1600" b="0" strike="noStrike" spc="-1">
                <a:solidFill>
                  <a:srgbClr val="99A8BA"/>
                </a:solidFill>
                <a:latin typeface="Consolas" panose="020B0609020204030204" pitchFamily="49" charset="0"/>
                <a:ea typeface="JetBrains Mono"/>
              </a:rPr>
              <a:t>:      </a:t>
            </a:r>
            <a:r>
              <a:rPr lang="ru-RU" sz="1400" b="0" strike="noStrike" spc="-1">
                <a:solidFill>
                  <a:srgbClr val="6D6D6D"/>
                </a:solidFill>
                <a:latin typeface="Consolas" panose="020B0609020204030204" pitchFamily="49" charset="0"/>
                <a:ea typeface="JetBrains Mono"/>
              </a:rPr>
              <a:t># вычисляем количество отрицательных чисел</a:t>
            </a:r>
            <a:endParaRPr lang="ru-RU" sz="1400" b="0" strike="noStrike" spc="-1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ru-RU" sz="1600" b="0" strike="noStrike" spc="-1">
                <a:solidFill>
                  <a:srgbClr val="99A8BA"/>
                </a:solidFill>
                <a:latin typeface="Consolas" panose="020B0609020204030204" pitchFamily="49" charset="0"/>
                <a:ea typeface="JetBrains Mono"/>
              </a:rPr>
              <a:t>        precount.append(precount[-</a:t>
            </a:r>
            <a:r>
              <a:rPr lang="ru-RU" sz="1600" b="0" strike="noStrike" spc="-1">
                <a:solidFill>
                  <a:srgbClr val="5684AD"/>
                </a:solidFill>
                <a:latin typeface="Consolas" panose="020B0609020204030204" pitchFamily="49" charset="0"/>
                <a:ea typeface="JetBrains Mono"/>
              </a:rPr>
              <a:t>1</a:t>
            </a:r>
            <a:r>
              <a:rPr lang="ru-RU" sz="1600" b="0" strike="noStrike" spc="-1">
                <a:solidFill>
                  <a:srgbClr val="99A8BA"/>
                </a:solidFill>
                <a:latin typeface="Consolas" panose="020B0609020204030204" pitchFamily="49" charset="0"/>
                <a:ea typeface="JetBrains Mono"/>
              </a:rPr>
              <a:t>] + </a:t>
            </a:r>
            <a:r>
              <a:rPr lang="ru-RU" sz="1600" b="0" strike="noStrike" spc="-1">
                <a:solidFill>
                  <a:srgbClr val="5684AD"/>
                </a:solidFill>
                <a:latin typeface="Consolas" panose="020B0609020204030204" pitchFamily="49" charset="0"/>
                <a:ea typeface="JetBrains Mono"/>
              </a:rPr>
              <a:t>1</a:t>
            </a:r>
            <a:r>
              <a:rPr lang="ru-RU" sz="1600" b="0" strike="noStrike" spc="-1">
                <a:solidFill>
                  <a:srgbClr val="99A8BA"/>
                </a:solidFill>
                <a:latin typeface="Consolas" panose="020B0609020204030204" pitchFamily="49" charset="0"/>
                <a:ea typeface="JetBrains Mono"/>
              </a:rPr>
              <a:t>)</a:t>
            </a:r>
            <a:endParaRPr lang="ru-RU" sz="1600" b="0" strike="noStrike" spc="-1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ru-RU" sz="1600" b="0" strike="noStrike" spc="-1">
                <a:solidFill>
                  <a:srgbClr val="99A8BA"/>
                </a:solidFill>
                <a:latin typeface="Consolas" panose="020B0609020204030204" pitchFamily="49" charset="0"/>
                <a:ea typeface="JetBrains Mono"/>
              </a:rPr>
              <a:t>    </a:t>
            </a:r>
            <a:r>
              <a:rPr lang="ru-RU" sz="1600" b="0" strike="noStrike" spc="-1">
                <a:solidFill>
                  <a:srgbClr val="BF6426"/>
                </a:solidFill>
                <a:latin typeface="Consolas" panose="020B0609020204030204" pitchFamily="49" charset="0"/>
                <a:ea typeface="JetBrains Mono"/>
              </a:rPr>
              <a:t>else</a:t>
            </a:r>
            <a:r>
              <a:rPr lang="ru-RU" sz="1600" b="0" strike="noStrike" spc="-1">
                <a:solidFill>
                  <a:srgbClr val="99A8BA"/>
                </a:solidFill>
                <a:latin typeface="Consolas" panose="020B0609020204030204" pitchFamily="49" charset="0"/>
                <a:ea typeface="JetBrains Mono"/>
              </a:rPr>
              <a:t>:</a:t>
            </a:r>
            <a:endParaRPr lang="ru-RU" sz="1600" b="0" strike="noStrike" spc="-1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ru-RU" sz="1600" b="0" strike="noStrike" spc="-1">
                <a:solidFill>
                  <a:srgbClr val="99A8BA"/>
                </a:solidFill>
                <a:latin typeface="Consolas" panose="020B0609020204030204" pitchFamily="49" charset="0"/>
                <a:ea typeface="JetBrains Mono"/>
              </a:rPr>
              <a:t>        precount.append(precount[-</a:t>
            </a:r>
            <a:r>
              <a:rPr lang="ru-RU" sz="1600" b="0" strike="noStrike" spc="-1">
                <a:solidFill>
                  <a:srgbClr val="5684AD"/>
                </a:solidFill>
                <a:latin typeface="Consolas" panose="020B0609020204030204" pitchFamily="49" charset="0"/>
                <a:ea typeface="JetBrains Mono"/>
              </a:rPr>
              <a:t>1</a:t>
            </a:r>
            <a:r>
              <a:rPr lang="ru-RU" sz="1600" b="0" strike="noStrike" spc="-1">
                <a:solidFill>
                  <a:srgbClr val="99A8BA"/>
                </a:solidFill>
                <a:latin typeface="Consolas" panose="020B0609020204030204" pitchFamily="49" charset="0"/>
                <a:ea typeface="JetBrains Mono"/>
              </a:rPr>
              <a:t>])</a:t>
            </a:r>
            <a:endParaRPr lang="ru-RU" sz="1600" b="0" strike="noStrike" spc="-1">
              <a:solidFill>
                <a:srgbClr val="000000"/>
              </a:solidFill>
              <a:latin typeface="Consolas" panose="020B0609020204030204" pitchFamily="49" charset="0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546480" y="1638000"/>
            <a:ext cx="3593520" cy="31608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Autofit/>
          </a:bodyPr>
          <a:lstStyle/>
          <a:p>
            <a:r>
              <a:rPr lang="ru-RU" sz="1600" b="1" strike="noStrike" spc="-1">
                <a:solidFill>
                  <a:srgbClr val="000000"/>
                </a:solidFill>
                <a:latin typeface="Arial"/>
              </a:rPr>
              <a:t>Реализация на языке Python</a:t>
            </a:r>
            <a:endParaRPr lang="ru-RU" sz="16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504000" y="720360"/>
            <a:ext cx="9000000" cy="892440"/>
          </a:xfrm>
          <a:prstGeom prst="rect">
            <a:avLst/>
          </a:prstGeom>
          <a:solidFill>
            <a:srgbClr val="F6FCF2"/>
          </a:solidFill>
          <a:ln w="0">
            <a:solidFill>
              <a:srgbClr val="CCCCCC"/>
            </a:solidFill>
          </a:ln>
        </p:spPr>
        <p:txBody>
          <a:bodyPr lIns="144000" tIns="144000" rIns="144000" bIns="144000" anchor="t">
            <a:noAutofit/>
          </a:bodyPr>
          <a:lstStyle/>
          <a:p>
            <a:pPr>
              <a:lnSpc>
                <a:spcPct val="100000"/>
              </a:lnSpc>
              <a:spcBef>
                <a:spcPts val="1191"/>
              </a:spcBef>
              <a:spcAft>
                <a:spcPts val="992"/>
              </a:spcAft>
            </a:pPr>
            <a:r>
              <a:rPr lang="ru-RU" sz="1600" b="1" strike="noStrike" spc="-1">
                <a:solidFill>
                  <a:srgbClr val="000000"/>
                </a:solidFill>
                <a:latin typeface="Arial"/>
                <a:ea typeface="PingFang SC"/>
              </a:rPr>
              <a:t>Задача 2 (40157).</a:t>
            </a:r>
            <a:r>
              <a:rPr lang="ru-RU" sz="1600" b="0" strike="noStrike" spc="-1">
                <a:solidFill>
                  <a:srgbClr val="000000"/>
                </a:solidFill>
                <a:latin typeface="Arial"/>
                <a:ea typeface="PingFang SC"/>
              </a:rPr>
              <a:t> </a:t>
            </a:r>
            <a:r>
              <a:rPr lang="ru-RU" sz="1800" b="0" strike="noStrike" spc="-1">
                <a:solidFill>
                  <a:srgbClr val="000000"/>
                </a:solidFill>
                <a:latin typeface="Arial"/>
                <a:ea typeface="PingFang SC"/>
              </a:rPr>
              <a:t>П</a:t>
            </a:r>
            <a:r>
              <a:rPr lang="ru-RU" sz="1800" b="0" strike="noStrike" spc="-1">
                <a:solidFill>
                  <a:srgbClr val="191C1F"/>
                </a:solidFill>
                <a:latin typeface="Arial"/>
                <a:ea typeface="HelveticaNeue"/>
              </a:rPr>
              <a:t>одпоследовательность с максимальной суммой, длины </a:t>
            </a:r>
            <a:r>
              <a:rPr lang="ru-RU" sz="1800" b="0" strike="noStrike" spc="-1">
                <a:solidFill>
                  <a:srgbClr val="00001A"/>
                </a:solidFill>
                <a:latin typeface="JetBrains Mono NL"/>
                <a:ea typeface="JetBrainsMonoNL-Regular"/>
              </a:rPr>
              <a:t>L</a:t>
            </a:r>
            <a:r>
              <a:rPr lang="ru-RU" sz="1800" b="0" strike="noStrike" spc="-1">
                <a:solidFill>
                  <a:srgbClr val="00001A"/>
                </a:solidFill>
                <a:latin typeface="Arial"/>
                <a:ea typeface="JetBrainsMonoNL-Regular"/>
              </a:rPr>
              <a:t>, с количеством </a:t>
            </a:r>
            <a:r>
              <a:rPr lang="ru-RU" sz="1800" b="0" strike="noStrike" spc="-1">
                <a:solidFill>
                  <a:srgbClr val="191C1F"/>
                </a:solidFill>
                <a:latin typeface="Arial"/>
                <a:ea typeface="HelveticaNeue"/>
              </a:rPr>
              <a:t>отрицательных чисел </a:t>
            </a:r>
            <a:r>
              <a:rPr lang="ru-RU" sz="1800" b="0" strike="noStrike" spc="-1">
                <a:solidFill>
                  <a:srgbClr val="00001A"/>
                </a:solidFill>
                <a:latin typeface="JetBrains Mono NL"/>
                <a:ea typeface="JetBrainsMonoNL-Regular"/>
              </a:rPr>
              <a:t>не превышающем С</a:t>
            </a:r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9" name="PlaceHolder 1"/>
          <p:cNvSpPr>
            <a:spLocks noGrp="1"/>
          </p:cNvSpPr>
          <p:nvPr>
            <p:ph type="title"/>
          </p:nvPr>
        </p:nvSpPr>
        <p:spPr>
          <a:xfrm>
            <a:off x="504360" y="226080"/>
            <a:ext cx="9071640" cy="313920"/>
          </a:xfrm>
          <a:prstGeom prst="rect">
            <a:avLst/>
          </a:prstGeom>
          <a:noFill/>
          <a:ln w="3600">
            <a:solidFill>
              <a:srgbClr val="3465A4"/>
            </a:solidFill>
            <a:round/>
          </a:ln>
        </p:spPr>
        <p:txBody>
          <a:bodyPr lIns="36000" tIns="0" rIns="36000" bIns="0" anchor="ctr" anchorCtr="1">
            <a:noAutofit/>
          </a:bodyPr>
          <a:lstStyle/>
          <a:p>
            <a:pPr indent="0">
              <a:buNone/>
            </a:pPr>
            <a:r>
              <a:rPr lang="ru-RU" sz="1800" b="1" strike="noStrike" spc="-1">
                <a:solidFill>
                  <a:srgbClr val="000000"/>
                </a:solidFill>
                <a:latin typeface="Arial"/>
              </a:rPr>
              <a:t>Вопрос 27. Разработка собственных программ. Префиксные суммы</a:t>
            </a:r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TextBox 79"/>
          <p:cNvSpPr txBox="1"/>
          <p:nvPr/>
        </p:nvSpPr>
        <p:spPr>
          <a:xfrm>
            <a:off x="540000" y="1990440"/>
            <a:ext cx="9000000" cy="2165760"/>
          </a:xfrm>
          <a:prstGeom prst="rect">
            <a:avLst/>
          </a:prstGeom>
          <a:solidFill>
            <a:srgbClr val="FEF7DD"/>
          </a:solidFill>
          <a:ln w="0">
            <a:noFill/>
          </a:ln>
        </p:spPr>
        <p:txBody>
          <a:bodyPr lIns="144000" tIns="144000" rIns="144000" bIns="144000" anchor="t">
            <a:noAutofit/>
          </a:bodyPr>
          <a:lstStyle/>
          <a:p>
            <a:r>
              <a:rPr lang="ru-RU" sz="1600" b="0" strike="noStrike" spc="-1">
                <a:solidFill>
                  <a:srgbClr val="99A8BA"/>
                </a:solidFill>
                <a:latin typeface="Consolas" panose="020B0609020204030204" pitchFamily="49" charset="0"/>
                <a:ea typeface="JetBrains Mono"/>
              </a:rPr>
              <a:t>ans = -</a:t>
            </a:r>
            <a:r>
              <a:rPr lang="ru-RU" sz="1600" b="0" strike="noStrike" spc="-1">
                <a:solidFill>
                  <a:srgbClr val="5684AD"/>
                </a:solidFill>
                <a:latin typeface="Consolas" panose="020B0609020204030204" pitchFamily="49" charset="0"/>
                <a:ea typeface="JetBrains Mono"/>
              </a:rPr>
              <a:t>10</a:t>
            </a:r>
            <a:r>
              <a:rPr lang="ru-RU" sz="1600" b="0" strike="noStrike" spc="-1">
                <a:solidFill>
                  <a:srgbClr val="99A8BA"/>
                </a:solidFill>
                <a:latin typeface="Consolas" panose="020B0609020204030204" pitchFamily="49" charset="0"/>
                <a:ea typeface="JetBrains Mono"/>
              </a:rPr>
              <a:t>**</a:t>
            </a:r>
            <a:r>
              <a:rPr lang="ru-RU" sz="1600" b="0" strike="noStrike" spc="-1">
                <a:solidFill>
                  <a:srgbClr val="5684AD"/>
                </a:solidFill>
                <a:latin typeface="Consolas" panose="020B0609020204030204" pitchFamily="49" charset="0"/>
                <a:ea typeface="JetBrains Mono"/>
              </a:rPr>
              <a:t>20</a:t>
            </a:r>
            <a:endParaRPr lang="ru-RU" sz="1600" b="0" strike="noStrike" spc="-1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ru-RU" sz="1600" b="0" strike="noStrike" spc="-1">
                <a:solidFill>
                  <a:srgbClr val="BF6426"/>
                </a:solidFill>
                <a:latin typeface="Consolas" panose="020B0609020204030204" pitchFamily="49" charset="0"/>
                <a:ea typeface="JetBrains Mono"/>
              </a:rPr>
              <a:t>for </a:t>
            </a:r>
            <a:r>
              <a:rPr lang="ru-RU" sz="1600" b="0" strike="noStrike" spc="-1">
                <a:solidFill>
                  <a:srgbClr val="99A8BA"/>
                </a:solidFill>
                <a:latin typeface="Consolas" panose="020B0609020204030204" pitchFamily="49" charset="0"/>
                <a:ea typeface="JetBrains Mono"/>
              </a:rPr>
              <a:t>i </a:t>
            </a:r>
            <a:r>
              <a:rPr lang="ru-RU" sz="1600" b="0" strike="noStrike" spc="-1">
                <a:solidFill>
                  <a:srgbClr val="BF6426"/>
                </a:solidFill>
                <a:latin typeface="Consolas" panose="020B0609020204030204" pitchFamily="49" charset="0"/>
                <a:ea typeface="JetBrains Mono"/>
              </a:rPr>
              <a:t>in </a:t>
            </a:r>
            <a:r>
              <a:rPr lang="ru-RU" sz="1600" b="0" strike="noStrike" spc="-1">
                <a:solidFill>
                  <a:srgbClr val="7572B9"/>
                </a:solidFill>
                <a:latin typeface="Consolas" panose="020B0609020204030204" pitchFamily="49" charset="0"/>
                <a:ea typeface="JetBrains Mono"/>
              </a:rPr>
              <a:t>range</a:t>
            </a:r>
            <a:r>
              <a:rPr lang="ru-RU" sz="1600" b="0" strike="noStrike" spc="-1">
                <a:solidFill>
                  <a:srgbClr val="99A8BA"/>
                </a:solidFill>
                <a:latin typeface="Consolas" panose="020B0609020204030204" pitchFamily="49" charset="0"/>
                <a:ea typeface="JetBrains Mono"/>
              </a:rPr>
              <a:t>(n-l+</a:t>
            </a:r>
            <a:r>
              <a:rPr lang="ru-RU" sz="1600" b="0" strike="noStrike" spc="-1">
                <a:solidFill>
                  <a:srgbClr val="5684AD"/>
                </a:solidFill>
                <a:latin typeface="Consolas" panose="020B0609020204030204" pitchFamily="49" charset="0"/>
                <a:ea typeface="JetBrains Mono"/>
              </a:rPr>
              <a:t>1</a:t>
            </a:r>
            <a:r>
              <a:rPr lang="ru-RU" sz="1600" b="0" strike="noStrike" spc="-1">
                <a:solidFill>
                  <a:srgbClr val="99A8BA"/>
                </a:solidFill>
                <a:latin typeface="Consolas" panose="020B0609020204030204" pitchFamily="49" charset="0"/>
                <a:ea typeface="JetBrains Mono"/>
              </a:rPr>
              <a:t>): </a:t>
            </a:r>
            <a:r>
              <a:rPr lang="ru-RU" sz="1400" b="0" strike="noStrike" spc="-1">
                <a:solidFill>
                  <a:srgbClr val="6D6D6D"/>
                </a:solidFill>
                <a:latin typeface="Consolas" panose="020B0609020204030204" pitchFamily="49" charset="0"/>
                <a:ea typeface="JetBrains Mono"/>
              </a:rPr>
              <a:t># перебираем все последовательности длины l</a:t>
            </a:r>
            <a:r>
              <a:rPr lang="ru-RU" sz="1600" b="0" strike="noStrike" spc="-1">
                <a:solidFill>
                  <a:srgbClr val="99A8BA"/>
                </a:solidFill>
                <a:latin typeface="Consolas" panose="020B0609020204030204" pitchFamily="49" charset="0"/>
                <a:ea typeface="JetBrains Mono"/>
              </a:rPr>
              <a:t> </a:t>
            </a:r>
            <a:endParaRPr lang="ru-RU" sz="1600" b="0" strike="noStrike" spc="-1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ru-RU" sz="1600" b="0" strike="noStrike" spc="-1">
                <a:solidFill>
                  <a:srgbClr val="99A8BA"/>
                </a:solidFill>
                <a:latin typeface="Consolas" panose="020B0609020204030204" pitchFamily="49" charset="0"/>
                <a:ea typeface="JetBrains Mono"/>
              </a:rPr>
              <a:t>    </a:t>
            </a:r>
            <a:r>
              <a:rPr lang="ru-RU" sz="1600" b="0" strike="noStrike" spc="-1">
                <a:solidFill>
                  <a:srgbClr val="BF6426"/>
                </a:solidFill>
                <a:latin typeface="Consolas" panose="020B0609020204030204" pitchFamily="49" charset="0"/>
                <a:ea typeface="JetBrains Mono"/>
              </a:rPr>
              <a:t>if </a:t>
            </a:r>
            <a:r>
              <a:rPr lang="ru-RU" sz="1600" b="0" strike="noStrike" spc="-1">
                <a:solidFill>
                  <a:srgbClr val="99A8BA"/>
                </a:solidFill>
                <a:latin typeface="Consolas" panose="020B0609020204030204" pitchFamily="49" charset="0"/>
                <a:ea typeface="JetBrains Mono"/>
              </a:rPr>
              <a:t>ans &lt; presum[i+l] — presum[i]:</a:t>
            </a:r>
            <a:endParaRPr lang="ru-RU" sz="1600" b="0" strike="noStrike" spc="-1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ru-RU" sz="1600" b="0" strike="noStrike" spc="-1">
                <a:solidFill>
                  <a:srgbClr val="99A8BA"/>
                </a:solidFill>
                <a:latin typeface="Consolas" panose="020B0609020204030204" pitchFamily="49" charset="0"/>
                <a:ea typeface="JetBrains Mono"/>
              </a:rPr>
              <a:t>        </a:t>
            </a:r>
            <a:r>
              <a:rPr lang="ru-RU" sz="1600" b="0" strike="noStrike" spc="-1">
                <a:solidFill>
                  <a:srgbClr val="BF6426"/>
                </a:solidFill>
                <a:latin typeface="Consolas" panose="020B0609020204030204" pitchFamily="49" charset="0"/>
                <a:ea typeface="JetBrains Mono"/>
              </a:rPr>
              <a:t>if </a:t>
            </a:r>
            <a:r>
              <a:rPr lang="ru-RU" sz="1600" b="0" strike="noStrike" spc="-1">
                <a:solidFill>
                  <a:srgbClr val="99A8BA"/>
                </a:solidFill>
                <a:latin typeface="Consolas" panose="020B0609020204030204" pitchFamily="49" charset="0"/>
                <a:ea typeface="JetBrains Mono"/>
              </a:rPr>
              <a:t>precount[i+l] - precount[i] &lt;= c:</a:t>
            </a:r>
            <a:endParaRPr lang="ru-RU" sz="1600" b="0" strike="noStrike" spc="-1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ru-RU" sz="1600" b="0" strike="noStrike" spc="-1">
                <a:solidFill>
                  <a:srgbClr val="99A8BA"/>
                </a:solidFill>
                <a:latin typeface="Consolas" panose="020B0609020204030204" pitchFamily="49" charset="0"/>
                <a:ea typeface="JetBrains Mono"/>
              </a:rPr>
              <a:t>            ans = presum[i+l] - presum[i]</a:t>
            </a:r>
            <a:endParaRPr lang="ru-RU" sz="1600" b="0" strike="noStrike" spc="-1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endParaRPr lang="ru-RU" sz="1600" b="0" strike="noStrike" spc="-1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ru-RU" sz="1600" b="0" strike="noStrike" spc="-1">
                <a:solidFill>
                  <a:srgbClr val="7572B9"/>
                </a:solidFill>
                <a:latin typeface="Consolas" panose="020B0609020204030204" pitchFamily="49" charset="0"/>
                <a:ea typeface="JetBrains Mono"/>
              </a:rPr>
              <a:t>print</a:t>
            </a:r>
            <a:r>
              <a:rPr lang="ru-RU" sz="1600" b="0" strike="noStrike" spc="-1">
                <a:solidFill>
                  <a:srgbClr val="99A8BA"/>
                </a:solidFill>
                <a:latin typeface="Consolas" panose="020B0609020204030204" pitchFamily="49" charset="0"/>
                <a:ea typeface="JetBrains Mono"/>
              </a:rPr>
              <a:t>(ans)</a:t>
            </a:r>
            <a:endParaRPr lang="ru-RU" sz="1600" b="0" strike="noStrike" spc="-1">
              <a:solidFill>
                <a:srgbClr val="000000"/>
              </a:solidFill>
              <a:latin typeface="Consolas" panose="020B0609020204030204" pitchFamily="49" charset="0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546480" y="1638000"/>
            <a:ext cx="3593520" cy="31608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Autofit/>
          </a:bodyPr>
          <a:lstStyle/>
          <a:p>
            <a:r>
              <a:rPr lang="ru-RU" sz="1600" b="1" strike="noStrike" spc="-1">
                <a:solidFill>
                  <a:srgbClr val="000000"/>
                </a:solidFill>
                <a:latin typeface="Arial"/>
              </a:rPr>
              <a:t>Реализация на языке Python</a:t>
            </a:r>
            <a:endParaRPr lang="ru-RU" sz="16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504000" y="720360"/>
            <a:ext cx="9000000" cy="892440"/>
          </a:xfrm>
          <a:prstGeom prst="rect">
            <a:avLst/>
          </a:prstGeom>
          <a:solidFill>
            <a:srgbClr val="F6FCF2"/>
          </a:solidFill>
          <a:ln w="0">
            <a:solidFill>
              <a:srgbClr val="CCCCCC"/>
            </a:solidFill>
          </a:ln>
        </p:spPr>
        <p:txBody>
          <a:bodyPr lIns="144000" tIns="144000" rIns="144000" bIns="144000" anchor="t">
            <a:noAutofit/>
          </a:bodyPr>
          <a:lstStyle/>
          <a:p>
            <a:pPr>
              <a:lnSpc>
                <a:spcPct val="100000"/>
              </a:lnSpc>
              <a:spcBef>
                <a:spcPts val="1191"/>
              </a:spcBef>
              <a:spcAft>
                <a:spcPts val="992"/>
              </a:spcAft>
            </a:pPr>
            <a:r>
              <a:rPr lang="ru-RU" sz="1600" b="1" strike="noStrike" spc="-1">
                <a:solidFill>
                  <a:srgbClr val="000000"/>
                </a:solidFill>
                <a:latin typeface="Arial"/>
                <a:ea typeface="PingFang SC"/>
              </a:rPr>
              <a:t>Задача 2 (40157).</a:t>
            </a:r>
            <a:r>
              <a:rPr lang="ru-RU" sz="1600" b="0" strike="noStrike" spc="-1">
                <a:solidFill>
                  <a:srgbClr val="000000"/>
                </a:solidFill>
                <a:latin typeface="Arial"/>
                <a:ea typeface="PingFang SC"/>
              </a:rPr>
              <a:t> </a:t>
            </a:r>
            <a:r>
              <a:rPr lang="ru-RU" sz="1800" b="0" strike="noStrike" spc="-1">
                <a:solidFill>
                  <a:srgbClr val="000000"/>
                </a:solidFill>
                <a:latin typeface="Arial"/>
                <a:ea typeface="PingFang SC"/>
              </a:rPr>
              <a:t>П</a:t>
            </a:r>
            <a:r>
              <a:rPr lang="ru-RU" sz="1800" b="0" strike="noStrike" spc="-1">
                <a:solidFill>
                  <a:srgbClr val="191C1F"/>
                </a:solidFill>
                <a:latin typeface="Arial"/>
                <a:ea typeface="HelveticaNeue"/>
              </a:rPr>
              <a:t>одпоследовательность с максимальной суммой, длины </a:t>
            </a:r>
            <a:r>
              <a:rPr lang="ru-RU" sz="1800" b="0" strike="noStrike" spc="-1">
                <a:solidFill>
                  <a:srgbClr val="00001A"/>
                </a:solidFill>
                <a:latin typeface="JetBrains Mono NL"/>
                <a:ea typeface="JetBrainsMonoNL-Regular"/>
              </a:rPr>
              <a:t>L</a:t>
            </a:r>
            <a:r>
              <a:rPr lang="ru-RU" sz="1800" b="0" strike="noStrike" spc="-1">
                <a:solidFill>
                  <a:srgbClr val="00001A"/>
                </a:solidFill>
                <a:latin typeface="Arial"/>
                <a:ea typeface="JetBrainsMonoNL-Regular"/>
              </a:rPr>
              <a:t>, с количеством </a:t>
            </a:r>
            <a:r>
              <a:rPr lang="ru-RU" sz="1800" b="0" strike="noStrike" spc="-1">
                <a:solidFill>
                  <a:srgbClr val="191C1F"/>
                </a:solidFill>
                <a:latin typeface="Arial"/>
                <a:ea typeface="HelveticaNeue"/>
              </a:rPr>
              <a:t>отрицательных чисел </a:t>
            </a:r>
            <a:r>
              <a:rPr lang="ru-RU" sz="1800" b="0" strike="noStrike" spc="-1">
                <a:solidFill>
                  <a:srgbClr val="00001A"/>
                </a:solidFill>
                <a:latin typeface="JetBrains Mono NL"/>
                <a:ea typeface="JetBrainsMonoNL-Regular"/>
              </a:rPr>
              <a:t>не превышающем С</a:t>
            </a:r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3" name="PlaceHolder 1"/>
          <p:cNvSpPr>
            <a:spLocks noGrp="1"/>
          </p:cNvSpPr>
          <p:nvPr>
            <p:ph type="title"/>
          </p:nvPr>
        </p:nvSpPr>
        <p:spPr>
          <a:xfrm>
            <a:off x="504360" y="226080"/>
            <a:ext cx="9071640" cy="313920"/>
          </a:xfrm>
          <a:prstGeom prst="rect">
            <a:avLst/>
          </a:prstGeom>
          <a:noFill/>
          <a:ln w="3600">
            <a:solidFill>
              <a:srgbClr val="3465A4"/>
            </a:solidFill>
            <a:round/>
          </a:ln>
        </p:spPr>
        <p:txBody>
          <a:bodyPr lIns="36000" tIns="0" rIns="36000" bIns="0" anchor="ctr" anchorCtr="1">
            <a:noAutofit/>
          </a:bodyPr>
          <a:lstStyle/>
          <a:p>
            <a:pPr indent="0">
              <a:buNone/>
            </a:pPr>
            <a:r>
              <a:rPr lang="ru-RU" sz="1800" b="1" strike="noStrike" spc="-1">
                <a:solidFill>
                  <a:srgbClr val="000000"/>
                </a:solidFill>
                <a:latin typeface="Arial"/>
              </a:rPr>
              <a:t>Вопрос 27. Разработка собственных программ. Префиксные суммы</a:t>
            </a:r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TextBox 83"/>
          <p:cNvSpPr txBox="1"/>
          <p:nvPr/>
        </p:nvSpPr>
        <p:spPr>
          <a:xfrm>
            <a:off x="540000" y="3683520"/>
            <a:ext cx="2880000" cy="1987200"/>
          </a:xfrm>
          <a:prstGeom prst="rect">
            <a:avLst/>
          </a:prstGeom>
          <a:solidFill>
            <a:srgbClr val="FFFFFF"/>
          </a:solidFill>
          <a:ln w="0">
            <a:noFill/>
          </a:ln>
        </p:spPr>
        <p:txBody>
          <a:bodyPr lIns="144000" tIns="144000" rIns="144000" bIns="144000" anchor="t">
            <a:noAutofit/>
          </a:bodyPr>
          <a:lstStyle/>
          <a:p>
            <a:pPr>
              <a:lnSpc>
                <a:spcPct val="100000"/>
              </a:lnSpc>
              <a:spcBef>
                <a:spcPts val="1191"/>
              </a:spcBef>
              <a:spcAft>
                <a:spcPts val="992"/>
              </a:spcAft>
            </a:pPr>
            <a:r>
              <a:rPr lang="ru-RU" sz="1300" b="1" strike="noStrike" spc="-1">
                <a:solidFill>
                  <a:srgbClr val="000000"/>
                </a:solidFill>
                <a:latin typeface="Arial"/>
                <a:ea typeface="PingFang SC"/>
              </a:rPr>
              <a:t>Пример</a:t>
            </a:r>
            <a:r>
              <a:rPr sz="1300"/>
              <a:t/>
            </a:r>
            <a:br>
              <a:rPr sz="1300"/>
            </a:br>
            <a:r>
              <a:rPr lang="ru-RU" sz="1300" b="0" strike="noStrike" spc="-1">
                <a:solidFill>
                  <a:srgbClr val="00001A"/>
                </a:solidFill>
                <a:latin typeface="JetBrains Mono"/>
                <a:ea typeface="JetBrains Mono"/>
              </a:rPr>
              <a:t>6</a:t>
            </a:r>
            <a:r>
              <a:rPr sz="1300"/>
              <a:t/>
            </a:r>
            <a:br>
              <a:rPr sz="1300"/>
            </a:br>
            <a:r>
              <a:rPr lang="ru-RU" sz="1300" b="0" strike="noStrike" spc="-1">
                <a:solidFill>
                  <a:srgbClr val="00001A"/>
                </a:solidFill>
                <a:latin typeface="JetBrains Mono"/>
                <a:ea typeface="JetBrains Mono"/>
              </a:rPr>
              <a:t>8</a:t>
            </a:r>
            <a:r>
              <a:rPr sz="1300"/>
              <a:t/>
            </a:r>
            <a:br>
              <a:rPr sz="1300"/>
            </a:br>
            <a:r>
              <a:rPr lang="ru-RU" sz="1300" b="0" strike="noStrike" spc="-1">
                <a:solidFill>
                  <a:srgbClr val="00001A"/>
                </a:solidFill>
                <a:latin typeface="JetBrains Mono"/>
                <a:ea typeface="JetBrains Mono"/>
              </a:rPr>
              <a:t>20</a:t>
            </a:r>
            <a:r>
              <a:rPr sz="1300"/>
              <a:t/>
            </a:r>
            <a:br>
              <a:rPr sz="1300"/>
            </a:br>
            <a:r>
              <a:rPr lang="ru-RU" sz="1300" b="0" strike="noStrike" spc="-1">
                <a:solidFill>
                  <a:srgbClr val="00001A"/>
                </a:solidFill>
                <a:latin typeface="JetBrains Mono"/>
                <a:ea typeface="JetBrains Mono"/>
              </a:rPr>
              <a:t>5</a:t>
            </a:r>
            <a:r>
              <a:rPr sz="1300"/>
              <a:t/>
            </a:r>
            <a:br>
              <a:rPr sz="1300"/>
            </a:br>
            <a:r>
              <a:rPr lang="ru-RU" sz="1300" b="0" strike="noStrike" spc="-1">
                <a:solidFill>
                  <a:srgbClr val="00001A"/>
                </a:solidFill>
                <a:latin typeface="JetBrains Mono"/>
                <a:ea typeface="JetBrains Mono"/>
              </a:rPr>
              <a:t>13</a:t>
            </a:r>
            <a:r>
              <a:rPr sz="1300"/>
              <a:t/>
            </a:r>
            <a:br>
              <a:rPr sz="1300"/>
            </a:br>
            <a:r>
              <a:rPr lang="ru-RU" sz="1300" b="0" strike="noStrike" spc="-1">
                <a:solidFill>
                  <a:srgbClr val="00001A"/>
                </a:solidFill>
                <a:latin typeface="JetBrains Mono"/>
                <a:ea typeface="JetBrains Mono"/>
              </a:rPr>
              <a:t>7</a:t>
            </a:r>
            <a:r>
              <a:rPr sz="1300"/>
              <a:t/>
            </a:r>
            <a:br>
              <a:rPr sz="1300"/>
            </a:br>
            <a:r>
              <a:rPr lang="ru-RU" sz="1300" b="0" strike="noStrike" spc="-1">
                <a:solidFill>
                  <a:srgbClr val="00001A"/>
                </a:solidFill>
                <a:latin typeface="JetBrains Mono"/>
                <a:ea typeface="JetBrains Mono"/>
              </a:rPr>
              <a:t>19</a:t>
            </a:r>
            <a:endParaRPr lang="ru-RU" sz="13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313920"/>
          </a:xfrm>
          <a:prstGeom prst="rect">
            <a:avLst/>
          </a:prstGeom>
          <a:noFill/>
          <a:ln w="3600">
            <a:solidFill>
              <a:srgbClr val="3465A4"/>
            </a:solidFill>
            <a:round/>
          </a:ln>
        </p:spPr>
        <p:txBody>
          <a:bodyPr lIns="36000" tIns="0" rIns="36000" bIns="0" anchor="ctr" anchorCtr="1">
            <a:noAutofit/>
          </a:bodyPr>
          <a:lstStyle/>
          <a:p>
            <a:pPr indent="0">
              <a:buNone/>
            </a:pPr>
            <a:r>
              <a:rPr lang="ru-RU" sz="1800" b="1" strike="noStrike" spc="-1">
                <a:solidFill>
                  <a:srgbClr val="000000"/>
                </a:solidFill>
                <a:latin typeface="Arial"/>
              </a:rPr>
              <a:t>Вопрос 27. Разработка собственных программ</a:t>
            </a:r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540000" y="684000"/>
            <a:ext cx="9000000" cy="3073680"/>
          </a:xfrm>
          <a:prstGeom prst="rect">
            <a:avLst/>
          </a:prstGeom>
          <a:solidFill>
            <a:srgbClr val="F6FCF2"/>
          </a:solidFill>
          <a:ln w="0">
            <a:solidFill>
              <a:srgbClr val="CCCCCC"/>
            </a:solidFill>
          </a:ln>
        </p:spPr>
        <p:txBody>
          <a:bodyPr lIns="144000" tIns="144000" rIns="144000" bIns="144000" anchor="t">
            <a:noAutofit/>
          </a:bodyPr>
          <a:lstStyle/>
          <a:p>
            <a:r>
              <a:rPr lang="ru-RU" sz="1600" b="1" strike="noStrike" spc="-1">
                <a:solidFill>
                  <a:srgbClr val="000000"/>
                </a:solidFill>
                <a:latin typeface="Arial"/>
              </a:rPr>
              <a:t>Задача 3 (41430).</a:t>
            </a:r>
            <a:r>
              <a:rPr lang="ru-RU" sz="1600" b="0" strike="noStrike" spc="-1">
                <a:solidFill>
                  <a:srgbClr val="000000"/>
                </a:solidFill>
                <a:latin typeface="Arial"/>
              </a:rPr>
              <a:t> </a:t>
            </a:r>
            <a:r>
              <a:rPr lang="ru-RU" sz="1600" b="0" strike="noStrike" spc="-1">
                <a:solidFill>
                  <a:srgbClr val="00001A"/>
                </a:solidFill>
                <a:latin typeface="Arial"/>
                <a:ea typeface="JetBrainsMonoNL-Regular"/>
              </a:rPr>
              <a:t>Петя и Ваня решили придумать свои правила для игры Дартс. Они взяли круглое игровое поле и поделили его на сектора. Сектора нумеруются натуральными числами. Каждому сектору назначили количество очков, которое можно получить, если попасть дротиком в него. Перед началом игры выбирается нулевой сектор, который служит точкой отсчета: количество очков, которое набирает игрок, попадая в сектор, считается как количество очков, указанное в секторе, умноженное на расстояние (количество секторов) от нулевого сектора. При попадании в нулевой сектор количество очков равно нулю.</a:t>
            </a:r>
            <a:endParaRPr lang="ru-RU" sz="1600" b="0" strike="noStrike" spc="-1">
              <a:solidFill>
                <a:srgbClr val="000000"/>
              </a:solidFill>
              <a:latin typeface="Arial"/>
            </a:endParaRPr>
          </a:p>
          <a:p>
            <a:r>
              <a:rPr lang="ru-RU" sz="1600" b="0" strike="noStrike" spc="-1">
                <a:solidFill>
                  <a:srgbClr val="00001A"/>
                </a:solidFill>
                <a:latin typeface="Arial"/>
                <a:ea typeface="JetBrainsMonoNL-Regular"/>
              </a:rPr>
              <a:t>Поскольку заранее неизвестно, в какие именно сектора попадут игроки, нулевой сектор следует выбирать так, чтобы при однократном попадании во все сектора игрового поля игрок набирал максимальное количество очков.</a:t>
            </a:r>
            <a:endParaRPr lang="ru-RU" sz="1600" b="0" strike="noStrike" spc="-1">
              <a:solidFill>
                <a:srgbClr val="000000"/>
              </a:solidFill>
              <a:latin typeface="Arial"/>
            </a:endParaRPr>
          </a:p>
          <a:p>
            <a:r>
              <a:rPr lang="ru-RU" sz="1600" b="0" strike="noStrike" spc="-1">
                <a:solidFill>
                  <a:srgbClr val="00001A"/>
                </a:solidFill>
                <a:latin typeface="Arial"/>
                <a:ea typeface="JetBrainsMonoNL-Regular"/>
              </a:rPr>
              <a:t>Определите, какой сектор необходимо выбрать нулевым.</a:t>
            </a:r>
            <a:endParaRPr lang="ru-RU" sz="16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3780000" y="3780000"/>
            <a:ext cx="5040000" cy="1896480"/>
          </a:xfrm>
          <a:prstGeom prst="rect">
            <a:avLst/>
          </a:prstGeom>
          <a:solidFill>
            <a:srgbClr val="FFFFFF"/>
          </a:solidFill>
          <a:ln w="0">
            <a:noFill/>
          </a:ln>
        </p:spPr>
        <p:txBody>
          <a:bodyPr lIns="144000" tIns="144000" rIns="144000" bIns="144000" anchor="t">
            <a:noAutofit/>
          </a:bodyPr>
          <a:lstStyle/>
          <a:p>
            <a:pPr>
              <a:lnSpc>
                <a:spcPct val="100000"/>
              </a:lnSpc>
              <a:spcBef>
                <a:spcPts val="1191"/>
              </a:spcBef>
              <a:spcAft>
                <a:spcPts val="992"/>
              </a:spcAft>
            </a:pPr>
            <a:r>
              <a:rPr lang="ru-RU" sz="1400" b="1" strike="noStrike" spc="-1">
                <a:solidFill>
                  <a:srgbClr val="000000"/>
                </a:solidFill>
                <a:latin typeface="Arial"/>
                <a:ea typeface="PingFang SC"/>
              </a:rPr>
              <a:t>Ответ для примера</a:t>
            </a:r>
            <a:r>
              <a:rPr lang="ru-RU" sz="1400" b="1" strike="noStrike" spc="-1">
                <a:solidFill>
                  <a:srgbClr val="00001A"/>
                </a:solidFill>
                <a:latin typeface="Arial"/>
                <a:ea typeface="JetBrainsMonoNL-Regular"/>
              </a:rPr>
              <a:t>: </a:t>
            </a:r>
            <a:r>
              <a:rPr sz="1400"/>
              <a:t/>
            </a:r>
            <a:br>
              <a:rPr sz="1400"/>
            </a:br>
            <a:r>
              <a:rPr sz="1400"/>
              <a:t/>
            </a:r>
            <a:br>
              <a:rPr sz="1400"/>
            </a:br>
            <a:r>
              <a:rPr lang="ru-RU" sz="1400" b="0" strike="noStrike" spc="-1">
                <a:solidFill>
                  <a:srgbClr val="00001A"/>
                </a:solidFill>
                <a:latin typeface="JetBrains Mono"/>
                <a:ea typeface="JetBrains Mono"/>
              </a:rPr>
              <a:t>3</a:t>
            </a:r>
            <a:endParaRPr lang="ru-RU" sz="14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1191"/>
              </a:spcBef>
              <a:spcAft>
                <a:spcPts val="992"/>
              </a:spcAft>
            </a:pPr>
            <a:r>
              <a:rPr lang="ru-RU" sz="1400" b="0" strike="noStrike" spc="-1">
                <a:solidFill>
                  <a:srgbClr val="00001A"/>
                </a:solidFill>
                <a:latin typeface="JetBrains Mono"/>
                <a:ea typeface="JetBrains Mono"/>
              </a:rPr>
              <a:t>(5*0 + 20*1 + 13*1 + 8*2 + 7*2 + 19*3 = 120)</a:t>
            </a:r>
            <a:endParaRPr lang="ru-RU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TextBox 87"/>
          <p:cNvSpPr txBox="1"/>
          <p:nvPr/>
        </p:nvSpPr>
        <p:spPr>
          <a:xfrm>
            <a:off x="540000" y="1584000"/>
            <a:ext cx="5760000" cy="3935160"/>
          </a:xfrm>
          <a:prstGeom prst="rect">
            <a:avLst/>
          </a:prstGeom>
          <a:solidFill>
            <a:srgbClr val="FFFFFF"/>
          </a:solidFill>
          <a:ln w="0">
            <a:noFill/>
          </a:ln>
        </p:spPr>
        <p:txBody>
          <a:bodyPr lIns="144000" tIns="144000" rIns="144000" bIns="144000" anchor="t">
            <a:noAutofit/>
          </a:bodyPr>
          <a:lstStyle/>
          <a:p>
            <a:r>
              <a:rPr lang="ru-RU" sz="1600" b="1" strike="noStrike" spc="-1">
                <a:solidFill>
                  <a:srgbClr val="000000"/>
                </a:solidFill>
                <a:latin typeface="Arial"/>
              </a:rPr>
              <a:t>Идея решения файла А</a:t>
            </a:r>
            <a:endParaRPr lang="ru-RU" sz="1600" b="0" strike="noStrike" spc="-1">
              <a:solidFill>
                <a:srgbClr val="000000"/>
              </a:solidFill>
              <a:latin typeface="Arial"/>
            </a:endParaRPr>
          </a:p>
          <a:p>
            <a:r>
              <a:rPr lang="ru-RU" sz="1600" b="0" strike="noStrike" spc="-1">
                <a:solidFill>
                  <a:srgbClr val="000000"/>
                </a:solidFill>
                <a:latin typeface="Arial"/>
              </a:rPr>
              <a:t>Переберем все возможные расположения нулевого сектора и посчитаем для каждого количество очков, которое наберет игрок.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504000" y="720000"/>
            <a:ext cx="9000000" cy="739800"/>
          </a:xfrm>
          <a:prstGeom prst="rect">
            <a:avLst/>
          </a:prstGeom>
          <a:solidFill>
            <a:srgbClr val="F6FCF2"/>
          </a:solidFill>
          <a:ln w="0">
            <a:solidFill>
              <a:srgbClr val="CCCCCC"/>
            </a:solidFill>
          </a:ln>
        </p:spPr>
        <p:txBody>
          <a:bodyPr lIns="144000" tIns="144000" rIns="144000" bIns="144000" anchor="t">
            <a:noAutofit/>
          </a:bodyPr>
          <a:lstStyle/>
          <a:p>
            <a:pPr>
              <a:lnSpc>
                <a:spcPct val="100000"/>
              </a:lnSpc>
              <a:spcBef>
                <a:spcPts val="1191"/>
              </a:spcBef>
              <a:spcAft>
                <a:spcPts val="992"/>
              </a:spcAft>
            </a:pPr>
            <a:r>
              <a:rPr lang="ru-RU" sz="1600" b="1" strike="noStrike" spc="-1">
                <a:solidFill>
                  <a:srgbClr val="000000"/>
                </a:solidFill>
                <a:latin typeface="Arial"/>
                <a:ea typeface="PingFang SC"/>
              </a:rPr>
              <a:t>Задача 3 (41430).</a:t>
            </a:r>
            <a:r>
              <a:rPr lang="ru-RU" sz="1600" b="0" strike="noStrike" spc="-1">
                <a:solidFill>
                  <a:srgbClr val="000000"/>
                </a:solidFill>
                <a:latin typeface="Arial"/>
                <a:ea typeface="PingFang SC"/>
              </a:rPr>
              <a:t> Найти ну</a:t>
            </a:r>
            <a:r>
              <a:rPr lang="ru-RU" sz="1600" b="0" strike="noStrike" spc="-1">
                <a:solidFill>
                  <a:srgbClr val="00001A"/>
                </a:solidFill>
                <a:latin typeface="Arial"/>
                <a:ea typeface="JetBrainsMonoNL-Regular"/>
              </a:rPr>
              <a:t>левой, такой что чтобы при однократном попадании во все сектора игрового поля игрок набирал максимальное количество очков.</a:t>
            </a:r>
            <a:endParaRPr lang="ru-RU" sz="16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0" name="PlaceHolder 1"/>
          <p:cNvSpPr>
            <a:spLocks noGrp="1"/>
          </p:cNvSpPr>
          <p:nvPr>
            <p:ph type="title"/>
          </p:nvPr>
        </p:nvSpPr>
        <p:spPr>
          <a:xfrm>
            <a:off x="504360" y="226080"/>
            <a:ext cx="9071640" cy="313920"/>
          </a:xfrm>
          <a:prstGeom prst="rect">
            <a:avLst/>
          </a:prstGeom>
          <a:noFill/>
          <a:ln w="3600">
            <a:solidFill>
              <a:srgbClr val="3465A4"/>
            </a:solidFill>
            <a:round/>
          </a:ln>
        </p:spPr>
        <p:txBody>
          <a:bodyPr lIns="36000" tIns="0" rIns="36000" bIns="0" anchor="ctr" anchorCtr="1">
            <a:noAutofit/>
          </a:bodyPr>
          <a:lstStyle/>
          <a:p>
            <a:pPr indent="0">
              <a:buNone/>
            </a:pPr>
            <a:r>
              <a:rPr lang="ru-RU" sz="1800" b="1" strike="noStrike" spc="-1">
                <a:solidFill>
                  <a:srgbClr val="000000"/>
                </a:solidFill>
                <a:latin typeface="Arial"/>
              </a:rPr>
              <a:t>Вопрос 27. Разработка собственных программ</a:t>
            </a:r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91" name="Рисунок 90"/>
          <p:cNvPicPr/>
          <p:nvPr/>
        </p:nvPicPr>
        <p:blipFill>
          <a:blip r:embed="rId2"/>
          <a:stretch/>
        </p:blipFill>
        <p:spPr>
          <a:xfrm>
            <a:off x="6829200" y="1789200"/>
            <a:ext cx="2710800" cy="271080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TextBox 91"/>
          <p:cNvSpPr txBox="1"/>
          <p:nvPr/>
        </p:nvSpPr>
        <p:spPr>
          <a:xfrm>
            <a:off x="546480" y="1990440"/>
            <a:ext cx="9000000" cy="3284632"/>
          </a:xfrm>
          <a:prstGeom prst="rect">
            <a:avLst/>
          </a:prstGeom>
          <a:solidFill>
            <a:srgbClr val="FEF7DD"/>
          </a:solidFill>
          <a:ln w="0">
            <a:noFill/>
          </a:ln>
        </p:spPr>
        <p:txBody>
          <a:bodyPr lIns="144000" tIns="144000" rIns="144000" bIns="144000" anchor="t">
            <a:noAutofit/>
          </a:bodyPr>
          <a:lstStyle/>
          <a:p>
            <a:r>
              <a:rPr lang="ru-RU" sz="1500" b="0" strike="noStrike" spc="-1">
                <a:solidFill>
                  <a:srgbClr val="99A8BA"/>
                </a:solidFill>
                <a:latin typeface="Consolas" panose="020B0609020204030204" pitchFamily="49" charset="0"/>
                <a:ea typeface="JetBrains Mono"/>
              </a:rPr>
              <a:t>f = </a:t>
            </a:r>
            <a:r>
              <a:rPr lang="ru-RU" sz="1500" b="0" strike="noStrike" spc="-1">
                <a:solidFill>
                  <a:srgbClr val="7572B9"/>
                </a:solidFill>
                <a:latin typeface="Consolas" panose="020B0609020204030204" pitchFamily="49" charset="0"/>
                <a:ea typeface="JetBrains Mono"/>
              </a:rPr>
              <a:t>open</a:t>
            </a:r>
            <a:r>
              <a:rPr lang="ru-RU" sz="1500" b="0" strike="noStrike" spc="-1">
                <a:solidFill>
                  <a:srgbClr val="99A8BA"/>
                </a:solidFill>
                <a:latin typeface="Consolas" panose="020B0609020204030204" pitchFamily="49" charset="0"/>
                <a:ea typeface="JetBrains Mono"/>
              </a:rPr>
              <a:t>(</a:t>
            </a:r>
            <a:r>
              <a:rPr lang="ru-RU" sz="1500" b="0" strike="noStrike" spc="-1">
                <a:solidFill>
                  <a:srgbClr val="587647"/>
                </a:solidFill>
                <a:latin typeface="Consolas" panose="020B0609020204030204" pitchFamily="49" charset="0"/>
                <a:ea typeface="JetBrains Mono"/>
              </a:rPr>
              <a:t>'41430.txt'</a:t>
            </a:r>
            <a:r>
              <a:rPr lang="ru-RU" sz="1500" b="0" strike="noStrike" spc="-1">
                <a:solidFill>
                  <a:srgbClr val="99A8BA"/>
                </a:solidFill>
                <a:latin typeface="Consolas" panose="020B0609020204030204" pitchFamily="49" charset="0"/>
                <a:ea typeface="JetBrains Mono"/>
              </a:rPr>
              <a:t>)</a:t>
            </a:r>
            <a:endParaRPr lang="ru-RU" sz="1500" b="0" strike="noStrike" spc="-1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ru-RU" sz="1500" b="0" strike="noStrike" spc="-1">
                <a:solidFill>
                  <a:srgbClr val="99A8BA"/>
                </a:solidFill>
                <a:latin typeface="Consolas" panose="020B0609020204030204" pitchFamily="49" charset="0"/>
                <a:ea typeface="JetBrains Mono"/>
              </a:rPr>
              <a:t>n = </a:t>
            </a:r>
            <a:r>
              <a:rPr lang="ru-RU" sz="1500" b="0" strike="noStrike" spc="-1">
                <a:solidFill>
                  <a:srgbClr val="7572B9"/>
                </a:solidFill>
                <a:latin typeface="Consolas" panose="020B0609020204030204" pitchFamily="49" charset="0"/>
                <a:ea typeface="JetBrains Mono"/>
              </a:rPr>
              <a:t>int</a:t>
            </a:r>
            <a:r>
              <a:rPr lang="ru-RU" sz="1500" b="0" strike="noStrike" spc="-1">
                <a:solidFill>
                  <a:srgbClr val="99A8BA"/>
                </a:solidFill>
                <a:latin typeface="Consolas" panose="020B0609020204030204" pitchFamily="49" charset="0"/>
                <a:ea typeface="JetBrains Mono"/>
              </a:rPr>
              <a:t>(f.readline())</a:t>
            </a:r>
            <a:endParaRPr lang="ru-RU" sz="1500" b="0" strike="noStrike" spc="-1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ru-RU" sz="1500" b="0" strike="noStrike" spc="-1">
                <a:solidFill>
                  <a:srgbClr val="99A8BA"/>
                </a:solidFill>
                <a:latin typeface="Consolas" panose="020B0609020204030204" pitchFamily="49" charset="0"/>
                <a:ea typeface="JetBrains Mono"/>
              </a:rPr>
              <a:t>a = [</a:t>
            </a:r>
            <a:r>
              <a:rPr lang="ru-RU" sz="1500" b="0" strike="noStrike" spc="-1">
                <a:solidFill>
                  <a:srgbClr val="7572B9"/>
                </a:solidFill>
                <a:latin typeface="Consolas" panose="020B0609020204030204" pitchFamily="49" charset="0"/>
                <a:ea typeface="JetBrains Mono"/>
              </a:rPr>
              <a:t>int</a:t>
            </a:r>
            <a:r>
              <a:rPr lang="ru-RU" sz="1500" b="0" strike="noStrike" spc="-1">
                <a:solidFill>
                  <a:srgbClr val="99A8BA"/>
                </a:solidFill>
                <a:latin typeface="Consolas" panose="020B0609020204030204" pitchFamily="49" charset="0"/>
                <a:ea typeface="JetBrains Mono"/>
              </a:rPr>
              <a:t>(i) </a:t>
            </a:r>
            <a:r>
              <a:rPr lang="ru-RU" sz="1500" b="0" strike="noStrike" spc="-1">
                <a:solidFill>
                  <a:srgbClr val="BF6426"/>
                </a:solidFill>
                <a:latin typeface="Consolas" panose="020B0609020204030204" pitchFamily="49" charset="0"/>
                <a:ea typeface="JetBrains Mono"/>
              </a:rPr>
              <a:t>for </a:t>
            </a:r>
            <a:r>
              <a:rPr lang="ru-RU" sz="1500" b="0" strike="noStrike" spc="-1">
                <a:solidFill>
                  <a:srgbClr val="99A8BA"/>
                </a:solidFill>
                <a:latin typeface="Consolas" panose="020B0609020204030204" pitchFamily="49" charset="0"/>
                <a:ea typeface="JetBrains Mono"/>
              </a:rPr>
              <a:t>i </a:t>
            </a:r>
            <a:r>
              <a:rPr lang="ru-RU" sz="1500" b="0" strike="noStrike" spc="-1">
                <a:solidFill>
                  <a:srgbClr val="BF6426"/>
                </a:solidFill>
                <a:latin typeface="Consolas" panose="020B0609020204030204" pitchFamily="49" charset="0"/>
                <a:ea typeface="JetBrains Mono"/>
              </a:rPr>
              <a:t>in </a:t>
            </a:r>
            <a:r>
              <a:rPr lang="ru-RU" sz="1500" b="0" strike="noStrike" spc="-1">
                <a:solidFill>
                  <a:srgbClr val="99A8BA"/>
                </a:solidFill>
                <a:latin typeface="Consolas" panose="020B0609020204030204" pitchFamily="49" charset="0"/>
                <a:ea typeface="JetBrains Mono"/>
              </a:rPr>
              <a:t>f.readlines()]</a:t>
            </a:r>
            <a:endParaRPr lang="ru-RU" sz="1500" b="0" strike="noStrike" spc="-1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ru-RU" sz="1500" b="0" strike="noStrike" spc="-1">
                <a:solidFill>
                  <a:srgbClr val="99A8BA"/>
                </a:solidFill>
                <a:latin typeface="Consolas" panose="020B0609020204030204" pitchFamily="49" charset="0"/>
                <a:ea typeface="JetBrains Mono"/>
              </a:rPr>
              <a:t>mx = </a:t>
            </a:r>
            <a:r>
              <a:rPr lang="ru-RU" sz="1500" b="0" strike="noStrike" spc="-1">
                <a:solidFill>
                  <a:srgbClr val="5684AD"/>
                </a:solidFill>
                <a:latin typeface="Consolas" panose="020B0609020204030204" pitchFamily="49" charset="0"/>
                <a:ea typeface="JetBrains Mono"/>
              </a:rPr>
              <a:t>-1</a:t>
            </a:r>
            <a:endParaRPr lang="ru-RU" sz="1500" b="0" strike="noStrike" spc="-1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ru-RU" sz="1500" b="0" strike="noStrike" spc="-1">
                <a:solidFill>
                  <a:srgbClr val="99A8BA"/>
                </a:solidFill>
                <a:latin typeface="Consolas" panose="020B0609020204030204" pitchFamily="49" charset="0"/>
                <a:ea typeface="JetBrains Mono"/>
              </a:rPr>
              <a:t>imx = -</a:t>
            </a:r>
            <a:r>
              <a:rPr lang="ru-RU" sz="1500" b="0" strike="noStrike" spc="-1">
                <a:solidFill>
                  <a:srgbClr val="5684AD"/>
                </a:solidFill>
                <a:latin typeface="Consolas" panose="020B0609020204030204" pitchFamily="49" charset="0"/>
                <a:ea typeface="JetBrains Mono"/>
              </a:rPr>
              <a:t>1</a:t>
            </a:r>
            <a:endParaRPr lang="ru-RU" sz="1500" b="0" strike="noStrike" spc="-1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ru-RU" sz="1500" b="0" strike="noStrike" spc="-1">
                <a:solidFill>
                  <a:srgbClr val="BF6426"/>
                </a:solidFill>
                <a:latin typeface="Consolas" panose="020B0609020204030204" pitchFamily="49" charset="0"/>
                <a:ea typeface="JetBrains Mono"/>
              </a:rPr>
              <a:t>for </a:t>
            </a:r>
            <a:r>
              <a:rPr lang="ru-RU" sz="1500" b="0" strike="noStrike" spc="-1">
                <a:solidFill>
                  <a:srgbClr val="99A8BA"/>
                </a:solidFill>
                <a:latin typeface="Consolas" panose="020B0609020204030204" pitchFamily="49" charset="0"/>
                <a:ea typeface="JetBrains Mono"/>
              </a:rPr>
              <a:t>i </a:t>
            </a:r>
            <a:r>
              <a:rPr lang="ru-RU" sz="1500" b="0" strike="noStrike" spc="-1">
                <a:solidFill>
                  <a:srgbClr val="BF6426"/>
                </a:solidFill>
                <a:latin typeface="Consolas" panose="020B0609020204030204" pitchFamily="49" charset="0"/>
                <a:ea typeface="JetBrains Mono"/>
              </a:rPr>
              <a:t>in </a:t>
            </a:r>
            <a:r>
              <a:rPr lang="ru-RU" sz="1500" b="0" strike="noStrike" spc="-1">
                <a:solidFill>
                  <a:srgbClr val="7572B9"/>
                </a:solidFill>
                <a:latin typeface="Consolas" panose="020B0609020204030204" pitchFamily="49" charset="0"/>
                <a:ea typeface="JetBrains Mono"/>
              </a:rPr>
              <a:t>range</a:t>
            </a:r>
            <a:r>
              <a:rPr lang="ru-RU" sz="1500" b="0" strike="noStrike" spc="-1">
                <a:solidFill>
                  <a:srgbClr val="99A8BA"/>
                </a:solidFill>
                <a:latin typeface="Consolas" panose="020B0609020204030204" pitchFamily="49" charset="0"/>
                <a:ea typeface="JetBrains Mono"/>
              </a:rPr>
              <a:t>(n): </a:t>
            </a:r>
            <a:r>
              <a:rPr lang="ru-RU" sz="1500" b="0" strike="noStrike" spc="-1">
                <a:solidFill>
                  <a:srgbClr val="6D6D6D"/>
                </a:solidFill>
                <a:latin typeface="Consolas" panose="020B0609020204030204" pitchFamily="49" charset="0"/>
                <a:ea typeface="JetBrains Mono"/>
              </a:rPr>
              <a:t># перебираем все возможные расположения нулевого сектора</a:t>
            </a:r>
            <a:endParaRPr lang="ru-RU" sz="1500" b="0" strike="noStrike" spc="-1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ru-RU" sz="1500" b="0" strike="noStrike" spc="-1">
                <a:solidFill>
                  <a:srgbClr val="6D6D6D"/>
                </a:solidFill>
                <a:latin typeface="Consolas" panose="020B0609020204030204" pitchFamily="49" charset="0"/>
                <a:ea typeface="JetBrains Mono"/>
              </a:rPr>
              <a:t>    </a:t>
            </a:r>
            <a:r>
              <a:rPr lang="ru-RU" sz="1500" b="0" strike="noStrike" spc="-1">
                <a:solidFill>
                  <a:srgbClr val="99A8BA"/>
                </a:solidFill>
                <a:latin typeface="Consolas" panose="020B0609020204030204" pitchFamily="49" charset="0"/>
                <a:ea typeface="JetBrains Mono"/>
              </a:rPr>
              <a:t>s = </a:t>
            </a:r>
            <a:r>
              <a:rPr lang="ru-RU" sz="1500" b="0" strike="noStrike" spc="-1">
                <a:solidFill>
                  <a:srgbClr val="5684AD"/>
                </a:solidFill>
                <a:latin typeface="Consolas" panose="020B0609020204030204" pitchFamily="49" charset="0"/>
                <a:ea typeface="JetBrains Mono"/>
              </a:rPr>
              <a:t>0  </a:t>
            </a:r>
            <a:r>
              <a:rPr lang="ru-RU" sz="1500" b="0" strike="noStrike" spc="-1">
                <a:solidFill>
                  <a:srgbClr val="6D6D6D"/>
                </a:solidFill>
                <a:latin typeface="Consolas" panose="020B0609020204030204" pitchFamily="49" charset="0"/>
                <a:ea typeface="JetBrains Mono"/>
              </a:rPr>
              <a:t># для каждого i считаем сумму очков, которую можно получить</a:t>
            </a:r>
            <a:endParaRPr lang="ru-RU" sz="1500" b="0" strike="noStrike" spc="-1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ru-RU" sz="1500" b="0" strike="noStrike" spc="-1">
                <a:solidFill>
                  <a:srgbClr val="6D6D6D"/>
                </a:solidFill>
                <a:latin typeface="Consolas" panose="020B0609020204030204" pitchFamily="49" charset="0"/>
                <a:ea typeface="JetBrains Mono"/>
              </a:rPr>
              <a:t>    </a:t>
            </a:r>
            <a:r>
              <a:rPr lang="ru-RU" sz="1500" b="0" strike="noStrike" spc="-1">
                <a:solidFill>
                  <a:srgbClr val="BF6426"/>
                </a:solidFill>
                <a:latin typeface="Consolas" panose="020B0609020204030204" pitchFamily="49" charset="0"/>
                <a:ea typeface="JetBrains Mono"/>
              </a:rPr>
              <a:t>for </a:t>
            </a:r>
            <a:r>
              <a:rPr lang="ru-RU" sz="1500" b="0" strike="noStrike" spc="-1">
                <a:solidFill>
                  <a:srgbClr val="99A8BA"/>
                </a:solidFill>
                <a:latin typeface="Consolas" panose="020B0609020204030204" pitchFamily="49" charset="0"/>
                <a:ea typeface="JetBrains Mono"/>
              </a:rPr>
              <a:t>j </a:t>
            </a:r>
            <a:r>
              <a:rPr lang="ru-RU" sz="1500" b="0" strike="noStrike" spc="-1">
                <a:solidFill>
                  <a:srgbClr val="BF6426"/>
                </a:solidFill>
                <a:latin typeface="Consolas" panose="020B0609020204030204" pitchFamily="49" charset="0"/>
                <a:ea typeface="JetBrains Mono"/>
              </a:rPr>
              <a:t>in </a:t>
            </a:r>
            <a:r>
              <a:rPr lang="ru-RU" sz="1500" b="0" strike="noStrike" spc="-1">
                <a:solidFill>
                  <a:srgbClr val="7572B9"/>
                </a:solidFill>
                <a:latin typeface="Consolas" panose="020B0609020204030204" pitchFamily="49" charset="0"/>
                <a:ea typeface="JetBrains Mono"/>
              </a:rPr>
              <a:t>range</a:t>
            </a:r>
            <a:r>
              <a:rPr lang="ru-RU" sz="1500" b="0" strike="noStrike" spc="-1">
                <a:solidFill>
                  <a:srgbClr val="99A8BA"/>
                </a:solidFill>
                <a:latin typeface="Consolas" panose="020B0609020204030204" pitchFamily="49" charset="0"/>
                <a:ea typeface="JetBrains Mono"/>
              </a:rPr>
              <a:t>(n):</a:t>
            </a:r>
            <a:endParaRPr lang="ru-RU" sz="1500" b="0" strike="noStrike" spc="-1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ru-RU" sz="1500" b="0" strike="noStrike" spc="-1">
                <a:solidFill>
                  <a:srgbClr val="99A8BA"/>
                </a:solidFill>
                <a:latin typeface="Consolas" panose="020B0609020204030204" pitchFamily="49" charset="0"/>
                <a:ea typeface="JetBrains Mono"/>
              </a:rPr>
              <a:t>        s += a[j] * </a:t>
            </a:r>
            <a:r>
              <a:rPr lang="ru-RU" sz="1500" b="0" strike="noStrike" spc="-1">
                <a:solidFill>
                  <a:srgbClr val="7572B9"/>
                </a:solidFill>
                <a:latin typeface="Consolas" panose="020B0609020204030204" pitchFamily="49" charset="0"/>
                <a:ea typeface="JetBrains Mono"/>
              </a:rPr>
              <a:t>min</a:t>
            </a:r>
            <a:r>
              <a:rPr lang="ru-RU" sz="1500" b="0" strike="noStrike" spc="-1">
                <a:solidFill>
                  <a:srgbClr val="99A8BA"/>
                </a:solidFill>
                <a:latin typeface="Consolas" panose="020B0609020204030204" pitchFamily="49" charset="0"/>
                <a:ea typeface="JetBrains Mono"/>
              </a:rPr>
              <a:t>(</a:t>
            </a:r>
            <a:r>
              <a:rPr lang="ru-RU" sz="1500" b="0" strike="noStrike" spc="-1">
                <a:solidFill>
                  <a:srgbClr val="7572B9"/>
                </a:solidFill>
                <a:latin typeface="Consolas" panose="020B0609020204030204" pitchFamily="49" charset="0"/>
                <a:ea typeface="JetBrains Mono"/>
              </a:rPr>
              <a:t>abs</a:t>
            </a:r>
            <a:r>
              <a:rPr lang="ru-RU" sz="1500" b="0" strike="noStrike" spc="-1">
                <a:solidFill>
                  <a:srgbClr val="99A8BA"/>
                </a:solidFill>
                <a:latin typeface="Consolas" panose="020B0609020204030204" pitchFamily="49" charset="0"/>
                <a:ea typeface="JetBrains Mono"/>
              </a:rPr>
              <a:t>(i-j)</a:t>
            </a:r>
            <a:r>
              <a:rPr lang="ru-RU" sz="1500" b="0" strike="noStrike" spc="-1">
                <a:solidFill>
                  <a:srgbClr val="BF6426"/>
                </a:solidFill>
                <a:latin typeface="Consolas" panose="020B0609020204030204" pitchFamily="49" charset="0"/>
                <a:ea typeface="JetBrains Mono"/>
              </a:rPr>
              <a:t>, </a:t>
            </a:r>
            <a:r>
              <a:rPr lang="ru-RU" sz="1500" b="0" strike="noStrike" spc="-1">
                <a:solidFill>
                  <a:srgbClr val="99A8BA"/>
                </a:solidFill>
                <a:latin typeface="Consolas" panose="020B0609020204030204" pitchFamily="49" charset="0"/>
                <a:ea typeface="JetBrains Mono"/>
              </a:rPr>
              <a:t>n - </a:t>
            </a:r>
            <a:r>
              <a:rPr lang="ru-RU" sz="1500" b="0" strike="noStrike" spc="-1">
                <a:solidFill>
                  <a:srgbClr val="7572B9"/>
                </a:solidFill>
                <a:latin typeface="Consolas" panose="020B0609020204030204" pitchFamily="49" charset="0"/>
                <a:ea typeface="JetBrains Mono"/>
              </a:rPr>
              <a:t>abs</a:t>
            </a:r>
            <a:r>
              <a:rPr lang="ru-RU" sz="1500" b="0" strike="noStrike" spc="-1">
                <a:solidFill>
                  <a:srgbClr val="99A8BA"/>
                </a:solidFill>
                <a:latin typeface="Consolas" panose="020B0609020204030204" pitchFamily="49" charset="0"/>
                <a:ea typeface="JetBrains Mono"/>
              </a:rPr>
              <a:t>(i-j))</a:t>
            </a:r>
            <a:endParaRPr lang="ru-RU" sz="1500" b="0" strike="noStrike" spc="-1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ru-RU" sz="1500" b="0" strike="noStrike" spc="-1">
                <a:solidFill>
                  <a:srgbClr val="99A8BA"/>
                </a:solidFill>
                <a:latin typeface="Consolas" panose="020B0609020204030204" pitchFamily="49" charset="0"/>
                <a:ea typeface="JetBrains Mono"/>
              </a:rPr>
              <a:t>    </a:t>
            </a:r>
            <a:r>
              <a:rPr lang="ru-RU" sz="1500" b="0" strike="noStrike" spc="-1">
                <a:solidFill>
                  <a:srgbClr val="BF6426"/>
                </a:solidFill>
                <a:latin typeface="Consolas" panose="020B0609020204030204" pitchFamily="49" charset="0"/>
                <a:ea typeface="JetBrains Mono"/>
              </a:rPr>
              <a:t>if </a:t>
            </a:r>
            <a:r>
              <a:rPr lang="ru-RU" sz="1500" b="0" strike="noStrike" spc="-1">
                <a:solidFill>
                  <a:srgbClr val="99A8BA"/>
                </a:solidFill>
                <a:latin typeface="Consolas" panose="020B0609020204030204" pitchFamily="49" charset="0"/>
                <a:ea typeface="JetBrains Mono"/>
              </a:rPr>
              <a:t>mx &lt; s:  </a:t>
            </a:r>
            <a:r>
              <a:rPr lang="ru-RU" sz="1500" b="0" strike="noStrike" spc="-1">
                <a:solidFill>
                  <a:srgbClr val="6D6D6D"/>
                </a:solidFill>
                <a:latin typeface="Consolas" panose="020B0609020204030204" pitchFamily="49" charset="0"/>
                <a:ea typeface="JetBrains Mono"/>
              </a:rPr>
              <a:t># обновляем максимум</a:t>
            </a:r>
            <a:endParaRPr lang="ru-RU" sz="1500" b="0" strike="noStrike" spc="-1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ru-RU" sz="1500" b="0" strike="noStrike" spc="-1">
                <a:solidFill>
                  <a:srgbClr val="6D6D6D"/>
                </a:solidFill>
                <a:latin typeface="Consolas" panose="020B0609020204030204" pitchFamily="49" charset="0"/>
                <a:ea typeface="JetBrains Mono"/>
              </a:rPr>
              <a:t>        </a:t>
            </a:r>
            <a:r>
              <a:rPr lang="ru-RU" sz="1500" b="0" strike="noStrike" spc="-1">
                <a:solidFill>
                  <a:srgbClr val="99A8BA"/>
                </a:solidFill>
                <a:latin typeface="Consolas" panose="020B0609020204030204" pitchFamily="49" charset="0"/>
                <a:ea typeface="JetBrains Mono"/>
              </a:rPr>
              <a:t>mx = s</a:t>
            </a:r>
            <a:endParaRPr lang="ru-RU" sz="1500" b="0" strike="noStrike" spc="-1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ru-RU" sz="1500" b="0" strike="noStrike" spc="-1">
                <a:solidFill>
                  <a:srgbClr val="99A8BA"/>
                </a:solidFill>
                <a:latin typeface="Consolas" panose="020B0609020204030204" pitchFamily="49" charset="0"/>
                <a:ea typeface="JetBrains Mono"/>
              </a:rPr>
              <a:t>        imx = i  </a:t>
            </a:r>
            <a:r>
              <a:rPr lang="ru-RU" sz="1500" b="0" strike="noStrike" spc="-1">
                <a:solidFill>
                  <a:srgbClr val="6D6D6D"/>
                </a:solidFill>
                <a:latin typeface="Consolas" panose="020B0609020204030204" pitchFamily="49" charset="0"/>
                <a:ea typeface="JetBrains Mono"/>
              </a:rPr>
              <a:t># сохраняем индекс сектора</a:t>
            </a:r>
            <a:endParaRPr lang="ru-RU" sz="1500" b="0" strike="noStrike" spc="-1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ru-RU" sz="1500" b="0" strike="noStrike" spc="-1">
                <a:solidFill>
                  <a:srgbClr val="7572B9"/>
                </a:solidFill>
                <a:latin typeface="Consolas" panose="020B0609020204030204" pitchFamily="49" charset="0"/>
                <a:ea typeface="JetBrains Mono"/>
              </a:rPr>
              <a:t>print</a:t>
            </a:r>
            <a:r>
              <a:rPr lang="ru-RU" sz="1500" b="0" strike="noStrike" spc="-1">
                <a:solidFill>
                  <a:srgbClr val="99A8BA"/>
                </a:solidFill>
                <a:latin typeface="Consolas" panose="020B0609020204030204" pitchFamily="49" charset="0"/>
                <a:ea typeface="JetBrains Mono"/>
              </a:rPr>
              <a:t>(imx+</a:t>
            </a:r>
            <a:r>
              <a:rPr lang="ru-RU" sz="1500" b="0" strike="noStrike" spc="-1">
                <a:solidFill>
                  <a:srgbClr val="5684AD"/>
                </a:solidFill>
                <a:latin typeface="Consolas" panose="020B0609020204030204" pitchFamily="49" charset="0"/>
                <a:ea typeface="JetBrains Mono"/>
              </a:rPr>
              <a:t>1</a:t>
            </a:r>
            <a:r>
              <a:rPr lang="ru-RU" sz="1500" b="0" strike="noStrike" spc="-1">
                <a:solidFill>
                  <a:srgbClr val="99A8BA"/>
                </a:solidFill>
                <a:latin typeface="Consolas" panose="020B0609020204030204" pitchFamily="49" charset="0"/>
                <a:ea typeface="JetBrains Mono"/>
              </a:rPr>
              <a:t>)    </a:t>
            </a:r>
            <a:r>
              <a:rPr lang="ru-RU" sz="1500" b="0" strike="noStrike" spc="-1">
                <a:solidFill>
                  <a:srgbClr val="6D6D6D"/>
                </a:solidFill>
                <a:latin typeface="Consolas" panose="020B0609020204030204" pitchFamily="49" charset="0"/>
                <a:ea typeface="JetBrains Mono"/>
              </a:rPr>
              <a:t># выводим номер сектора</a:t>
            </a:r>
            <a:endParaRPr lang="ru-RU" sz="1500" b="0" strike="noStrike" spc="-1">
              <a:solidFill>
                <a:srgbClr val="000000"/>
              </a:solidFill>
              <a:latin typeface="Consolas" panose="020B0609020204030204" pitchFamily="49" charset="0"/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546480" y="1638000"/>
            <a:ext cx="3593520" cy="31608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Autofit/>
          </a:bodyPr>
          <a:lstStyle/>
          <a:p>
            <a:r>
              <a:rPr lang="ru-RU" sz="1600" b="1" strike="noStrike" spc="-1">
                <a:solidFill>
                  <a:srgbClr val="000000"/>
                </a:solidFill>
                <a:latin typeface="Arial"/>
              </a:rPr>
              <a:t>Реализация на языке Python</a:t>
            </a:r>
            <a:endParaRPr lang="ru-RU" sz="16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504360" y="719640"/>
            <a:ext cx="9000000" cy="739800"/>
          </a:xfrm>
          <a:prstGeom prst="rect">
            <a:avLst/>
          </a:prstGeom>
          <a:solidFill>
            <a:srgbClr val="F6FCF2"/>
          </a:solidFill>
          <a:ln w="0">
            <a:solidFill>
              <a:srgbClr val="CCCCCC"/>
            </a:solidFill>
          </a:ln>
        </p:spPr>
        <p:txBody>
          <a:bodyPr lIns="144000" tIns="144000" rIns="144000" bIns="144000" anchor="t">
            <a:noAutofit/>
          </a:bodyPr>
          <a:lstStyle/>
          <a:p>
            <a:pPr>
              <a:lnSpc>
                <a:spcPct val="100000"/>
              </a:lnSpc>
              <a:spcBef>
                <a:spcPts val="1191"/>
              </a:spcBef>
              <a:spcAft>
                <a:spcPts val="992"/>
              </a:spcAft>
            </a:pPr>
            <a:r>
              <a:rPr lang="ru-RU" sz="1600" b="1" strike="noStrike" spc="-1">
                <a:solidFill>
                  <a:srgbClr val="000000"/>
                </a:solidFill>
                <a:latin typeface="Arial"/>
                <a:ea typeface="PingFang SC"/>
              </a:rPr>
              <a:t>Задача 3 (41430).</a:t>
            </a:r>
            <a:r>
              <a:rPr lang="ru-RU" sz="1600" b="0" strike="noStrike" spc="-1">
                <a:solidFill>
                  <a:srgbClr val="000000"/>
                </a:solidFill>
                <a:latin typeface="Arial"/>
                <a:ea typeface="PingFang SC"/>
              </a:rPr>
              <a:t> Найти ну</a:t>
            </a:r>
            <a:r>
              <a:rPr lang="ru-RU" sz="1600" b="0" strike="noStrike" spc="-1">
                <a:solidFill>
                  <a:srgbClr val="00001A"/>
                </a:solidFill>
                <a:latin typeface="Arial"/>
                <a:ea typeface="JetBrainsMonoNL-Regular"/>
              </a:rPr>
              <a:t>левой, такой что чтобы при однократном попадании во все сектора игрового поля игрок набирал максимальное количество очков.</a:t>
            </a:r>
            <a:endParaRPr lang="ru-RU" sz="16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5" name="PlaceHolder 1"/>
          <p:cNvSpPr>
            <a:spLocks noGrp="1"/>
          </p:cNvSpPr>
          <p:nvPr>
            <p:ph type="title"/>
          </p:nvPr>
        </p:nvSpPr>
        <p:spPr>
          <a:xfrm>
            <a:off x="504720" y="225720"/>
            <a:ext cx="9071640" cy="313920"/>
          </a:xfrm>
          <a:prstGeom prst="rect">
            <a:avLst/>
          </a:prstGeom>
          <a:noFill/>
          <a:ln w="3600">
            <a:solidFill>
              <a:srgbClr val="3465A4"/>
            </a:solidFill>
            <a:round/>
          </a:ln>
        </p:spPr>
        <p:txBody>
          <a:bodyPr lIns="36000" tIns="0" rIns="36000" bIns="0" anchor="ctr" anchorCtr="1">
            <a:noAutofit/>
          </a:bodyPr>
          <a:lstStyle/>
          <a:p>
            <a:pPr indent="0">
              <a:buNone/>
            </a:pPr>
            <a:r>
              <a:rPr lang="ru-RU" sz="1800" b="1" strike="noStrike" spc="-1">
                <a:solidFill>
                  <a:srgbClr val="000000"/>
                </a:solidFill>
                <a:latin typeface="Arial"/>
              </a:rPr>
              <a:t>Вопрос 27. Разработка собственных программ</a:t>
            </a:r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96" name="Рисунок 95"/>
          <p:cNvPicPr/>
          <p:nvPr/>
        </p:nvPicPr>
        <p:blipFill>
          <a:blip r:embed="rId2"/>
          <a:stretch/>
        </p:blipFill>
        <p:spPr>
          <a:xfrm>
            <a:off x="7740000" y="1512000"/>
            <a:ext cx="1800000" cy="180000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TextBox 96"/>
          <p:cNvSpPr txBox="1"/>
          <p:nvPr/>
        </p:nvSpPr>
        <p:spPr>
          <a:xfrm>
            <a:off x="540000" y="1584000"/>
            <a:ext cx="7020000" cy="3886920"/>
          </a:xfrm>
          <a:prstGeom prst="rect">
            <a:avLst/>
          </a:prstGeom>
          <a:solidFill>
            <a:srgbClr val="FFFFFF"/>
          </a:solidFill>
          <a:ln w="0">
            <a:noFill/>
          </a:ln>
        </p:spPr>
        <p:txBody>
          <a:bodyPr lIns="144000" tIns="144000" rIns="144000" bIns="144000" anchor="t">
            <a:noAutofit/>
          </a:bodyPr>
          <a:lstStyle/>
          <a:p>
            <a:r>
              <a:rPr lang="ru-RU" sz="1500" b="1" strike="noStrike" spc="-1">
                <a:solidFill>
                  <a:srgbClr val="000000"/>
                </a:solidFill>
                <a:latin typeface="Arial"/>
              </a:rPr>
              <a:t>Идея решения файла B</a:t>
            </a:r>
            <a:endParaRPr lang="ru-RU" sz="1500" b="0" strike="noStrike" spc="-1">
              <a:solidFill>
                <a:srgbClr val="000000"/>
              </a:solidFill>
              <a:latin typeface="Arial"/>
            </a:endParaRPr>
          </a:p>
          <a:p>
            <a:r>
              <a:rPr lang="ru-RU" sz="1500" b="0" strike="noStrike" spc="-1">
                <a:solidFill>
                  <a:srgbClr val="000000"/>
                </a:solidFill>
                <a:latin typeface="Arial"/>
              </a:rPr>
              <a:t>Попробуем не пересчитывать каждый раз сумму полностью. Для этого определим какие сектора будут приносить больше очков, а какие меньше, при сдвиге нулевого сектора</a:t>
            </a:r>
          </a:p>
          <a:p>
            <a:r>
              <a:rPr lang="ru-RU" sz="1500" b="0" strike="noStrike" spc="-1">
                <a:solidFill>
                  <a:srgbClr val="000000"/>
                </a:solidFill>
                <a:latin typeface="Consolas" panose="020B0609020204030204" pitchFamily="49" charset="0"/>
              </a:rPr>
              <a:t>S1: a1*0 + a2*1 +a3*2 + a4*3 + a5*2 + a6*1</a:t>
            </a:r>
          </a:p>
          <a:p>
            <a:r>
              <a:rPr lang="ru-RU" sz="1500" b="0" strike="noStrike" spc="-1">
                <a:solidFill>
                  <a:srgbClr val="000000"/>
                </a:solidFill>
                <a:latin typeface="Consolas" panose="020B0609020204030204" pitchFamily="49" charset="0"/>
              </a:rPr>
              <a:t>S2: a1*1 + a2*0 + a3*1 + a4*2 + a5*3 +a6*2</a:t>
            </a:r>
          </a:p>
          <a:p>
            <a:r>
              <a:rPr lang="ru-RU" sz="1500" b="0" strike="noStrike" spc="-1">
                <a:solidFill>
                  <a:srgbClr val="000000"/>
                </a:solidFill>
                <a:latin typeface="Arial"/>
              </a:rPr>
              <a:t>Как изменилась сумма?</a:t>
            </a:r>
          </a:p>
          <a:p>
            <a:r>
              <a:rPr lang="ru-RU" sz="1500" b="0" strike="noStrike" spc="-1">
                <a:solidFill>
                  <a:srgbClr val="000000"/>
                </a:solidFill>
                <a:latin typeface="Arial"/>
              </a:rPr>
              <a:t> </a:t>
            </a:r>
            <a:r>
              <a:rPr lang="ru-RU" sz="1500" b="0" strike="noStrike" spc="-1">
                <a:solidFill>
                  <a:srgbClr val="000000"/>
                </a:solidFill>
                <a:latin typeface="Consolas" panose="020B0609020204030204" pitchFamily="49" charset="0"/>
              </a:rPr>
              <a:t>S2 = S1 + a1 + a5 + a6 - a2 - a3 - a4  </a:t>
            </a:r>
          </a:p>
          <a:p>
            <a:r>
              <a:rPr lang="ru-RU" sz="1500" b="0" strike="noStrike" spc="-1">
                <a:solidFill>
                  <a:srgbClr val="000000"/>
                </a:solidFill>
                <a:latin typeface="Arial"/>
              </a:rPr>
              <a:t>Для половины секторов количество очков в общей сумме увеличивается, для остальных уменьшается</a:t>
            </a:r>
          </a:p>
          <a:p>
            <a:r>
              <a:rPr lang="ru-RU" sz="1500" b="0" strike="noStrike" spc="-1">
                <a:solidFill>
                  <a:srgbClr val="000000"/>
                </a:solidFill>
                <a:latin typeface="Arial"/>
              </a:rPr>
              <a:t>Для простоты вычислений избавимся от круга и перейдем к подсчету в линию. Для этого запишем массив данных дважды</a:t>
            </a:r>
          </a:p>
        </p:txBody>
      </p:sp>
      <p:sp>
        <p:nvSpPr>
          <p:cNvPr id="98" name="TextBox 97"/>
          <p:cNvSpPr txBox="1"/>
          <p:nvPr/>
        </p:nvSpPr>
        <p:spPr>
          <a:xfrm>
            <a:off x="504000" y="720000"/>
            <a:ext cx="9000000" cy="739800"/>
          </a:xfrm>
          <a:prstGeom prst="rect">
            <a:avLst/>
          </a:prstGeom>
          <a:solidFill>
            <a:srgbClr val="F6FCF2"/>
          </a:solidFill>
          <a:ln w="0">
            <a:solidFill>
              <a:srgbClr val="CCCCCC"/>
            </a:solidFill>
          </a:ln>
        </p:spPr>
        <p:txBody>
          <a:bodyPr lIns="144000" tIns="144000" rIns="144000" bIns="144000" anchor="t">
            <a:noAutofit/>
          </a:bodyPr>
          <a:lstStyle/>
          <a:p>
            <a:pPr>
              <a:lnSpc>
                <a:spcPct val="100000"/>
              </a:lnSpc>
              <a:spcBef>
                <a:spcPts val="1191"/>
              </a:spcBef>
              <a:spcAft>
                <a:spcPts val="992"/>
              </a:spcAft>
            </a:pPr>
            <a:r>
              <a:rPr lang="ru-RU" sz="1600" b="1" strike="noStrike" spc="-1">
                <a:solidFill>
                  <a:srgbClr val="000000"/>
                </a:solidFill>
                <a:latin typeface="Arial"/>
                <a:ea typeface="PingFang SC"/>
              </a:rPr>
              <a:t>Задача 3 (41430).</a:t>
            </a:r>
            <a:r>
              <a:rPr lang="ru-RU" sz="1600" b="0" strike="noStrike" spc="-1">
                <a:solidFill>
                  <a:srgbClr val="000000"/>
                </a:solidFill>
                <a:latin typeface="Arial"/>
                <a:ea typeface="PingFang SC"/>
              </a:rPr>
              <a:t> Найти ну</a:t>
            </a:r>
            <a:r>
              <a:rPr lang="ru-RU" sz="1600" b="0" strike="noStrike" spc="-1">
                <a:solidFill>
                  <a:srgbClr val="00001A"/>
                </a:solidFill>
                <a:latin typeface="Arial"/>
                <a:ea typeface="JetBrainsMonoNL-Regular"/>
              </a:rPr>
              <a:t>левой, такой что чтобы при однократном попадании во все сектора игрового поля игрок набирал максимальное количество очков.</a:t>
            </a:r>
            <a:endParaRPr lang="ru-RU" sz="16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9" name="PlaceHolder 1"/>
          <p:cNvSpPr>
            <a:spLocks noGrp="1"/>
          </p:cNvSpPr>
          <p:nvPr>
            <p:ph type="title"/>
          </p:nvPr>
        </p:nvSpPr>
        <p:spPr>
          <a:xfrm>
            <a:off x="504360" y="226080"/>
            <a:ext cx="9071640" cy="313920"/>
          </a:xfrm>
          <a:prstGeom prst="rect">
            <a:avLst/>
          </a:prstGeom>
          <a:noFill/>
          <a:ln w="3600">
            <a:solidFill>
              <a:srgbClr val="3465A4"/>
            </a:solidFill>
            <a:round/>
          </a:ln>
        </p:spPr>
        <p:txBody>
          <a:bodyPr lIns="36000" tIns="0" rIns="36000" bIns="0" anchor="ctr" anchorCtr="1">
            <a:noAutofit/>
          </a:bodyPr>
          <a:lstStyle/>
          <a:p>
            <a:pPr indent="0">
              <a:buNone/>
            </a:pPr>
            <a:r>
              <a:rPr lang="ru-RU" sz="1800" b="1" strike="noStrike" spc="-1">
                <a:solidFill>
                  <a:srgbClr val="000000"/>
                </a:solidFill>
                <a:latin typeface="Arial"/>
              </a:rPr>
              <a:t>Вопрос 27. Разработка собственных программ</a:t>
            </a:r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00" name="Рисунок 99"/>
          <p:cNvPicPr/>
          <p:nvPr/>
        </p:nvPicPr>
        <p:blipFill>
          <a:blip r:embed="rId2"/>
          <a:stretch/>
        </p:blipFill>
        <p:spPr>
          <a:xfrm>
            <a:off x="7560000" y="1789200"/>
            <a:ext cx="1980000" cy="198000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TextBox 100"/>
          <p:cNvSpPr txBox="1"/>
          <p:nvPr/>
        </p:nvSpPr>
        <p:spPr>
          <a:xfrm>
            <a:off x="546480" y="1990440"/>
            <a:ext cx="9000000" cy="3313080"/>
          </a:xfrm>
          <a:prstGeom prst="rect">
            <a:avLst/>
          </a:prstGeom>
          <a:solidFill>
            <a:srgbClr val="FEF7DD"/>
          </a:solidFill>
          <a:ln w="0">
            <a:noFill/>
          </a:ln>
        </p:spPr>
        <p:txBody>
          <a:bodyPr lIns="144000" tIns="144000" rIns="144000" bIns="144000" anchor="t">
            <a:noAutofit/>
          </a:bodyPr>
          <a:lstStyle/>
          <a:p>
            <a:r>
              <a:rPr lang="ru-RU" sz="1600" b="0" strike="noStrike" spc="-1">
                <a:solidFill>
                  <a:srgbClr val="99A8BA"/>
                </a:solidFill>
                <a:latin typeface="Consolas" panose="020B0609020204030204" pitchFamily="49" charset="0"/>
                <a:ea typeface="JetBrains Mono"/>
              </a:rPr>
              <a:t>f = </a:t>
            </a:r>
            <a:r>
              <a:rPr lang="ru-RU" sz="1600" b="0" strike="noStrike" spc="-1">
                <a:solidFill>
                  <a:srgbClr val="7572B9"/>
                </a:solidFill>
                <a:latin typeface="Consolas" panose="020B0609020204030204" pitchFamily="49" charset="0"/>
                <a:ea typeface="JetBrains Mono"/>
              </a:rPr>
              <a:t>open</a:t>
            </a:r>
            <a:r>
              <a:rPr lang="ru-RU" sz="1600" b="0" strike="noStrike" spc="-1">
                <a:solidFill>
                  <a:srgbClr val="99A8BA"/>
                </a:solidFill>
                <a:latin typeface="Consolas" panose="020B0609020204030204" pitchFamily="49" charset="0"/>
                <a:ea typeface="JetBrains Mono"/>
              </a:rPr>
              <a:t>(</a:t>
            </a:r>
            <a:r>
              <a:rPr lang="ru-RU" sz="1600" b="0" strike="noStrike" spc="-1">
                <a:solidFill>
                  <a:srgbClr val="587647"/>
                </a:solidFill>
                <a:latin typeface="Consolas" panose="020B0609020204030204" pitchFamily="49" charset="0"/>
                <a:ea typeface="JetBrains Mono"/>
              </a:rPr>
              <a:t>'39792b'</a:t>
            </a:r>
            <a:r>
              <a:rPr lang="ru-RU" sz="1600" b="0" strike="noStrike" spc="-1">
                <a:solidFill>
                  <a:srgbClr val="99A8BA"/>
                </a:solidFill>
                <a:latin typeface="Consolas" panose="020B0609020204030204" pitchFamily="49" charset="0"/>
                <a:ea typeface="JetBrains Mono"/>
              </a:rPr>
              <a:t>)</a:t>
            </a:r>
            <a:endParaRPr lang="ru-RU" sz="1600" b="0" strike="noStrike" spc="-1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ru-RU" sz="1600" b="0" strike="noStrike" spc="-1">
                <a:solidFill>
                  <a:srgbClr val="99A8BA"/>
                </a:solidFill>
                <a:latin typeface="Consolas" panose="020B0609020204030204" pitchFamily="49" charset="0"/>
                <a:ea typeface="JetBrains Mono"/>
              </a:rPr>
              <a:t>n = </a:t>
            </a:r>
            <a:r>
              <a:rPr lang="ru-RU" sz="1600" b="0" strike="noStrike" spc="-1">
                <a:solidFill>
                  <a:srgbClr val="7572B9"/>
                </a:solidFill>
                <a:latin typeface="Consolas" panose="020B0609020204030204" pitchFamily="49" charset="0"/>
                <a:ea typeface="JetBrains Mono"/>
              </a:rPr>
              <a:t>int</a:t>
            </a:r>
            <a:r>
              <a:rPr lang="ru-RU" sz="1600" b="0" strike="noStrike" spc="-1">
                <a:solidFill>
                  <a:srgbClr val="99A8BA"/>
                </a:solidFill>
                <a:latin typeface="Consolas" panose="020B0609020204030204" pitchFamily="49" charset="0"/>
                <a:ea typeface="JetBrains Mono"/>
              </a:rPr>
              <a:t>(f.readline())</a:t>
            </a:r>
            <a:endParaRPr lang="ru-RU" sz="1600" b="0" strike="noStrike" spc="-1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ru-RU" sz="1600" b="0" strike="noStrike" spc="-1">
                <a:solidFill>
                  <a:srgbClr val="99A8BA"/>
                </a:solidFill>
                <a:latin typeface="Consolas" panose="020B0609020204030204" pitchFamily="49" charset="0"/>
                <a:ea typeface="JetBrains Mono"/>
              </a:rPr>
              <a:t>a = [</a:t>
            </a:r>
            <a:r>
              <a:rPr lang="ru-RU" sz="1600" b="0" strike="noStrike" spc="-1">
                <a:solidFill>
                  <a:srgbClr val="7572B9"/>
                </a:solidFill>
                <a:latin typeface="Consolas" panose="020B0609020204030204" pitchFamily="49" charset="0"/>
                <a:ea typeface="JetBrains Mono"/>
              </a:rPr>
              <a:t>int</a:t>
            </a:r>
            <a:r>
              <a:rPr lang="ru-RU" sz="1600" b="0" strike="noStrike" spc="-1">
                <a:solidFill>
                  <a:srgbClr val="99A8BA"/>
                </a:solidFill>
                <a:latin typeface="Consolas" panose="020B0609020204030204" pitchFamily="49" charset="0"/>
                <a:ea typeface="JetBrains Mono"/>
              </a:rPr>
              <a:t>(i) </a:t>
            </a:r>
            <a:r>
              <a:rPr lang="ru-RU" sz="1600" b="0" strike="noStrike" spc="-1">
                <a:solidFill>
                  <a:srgbClr val="BF6426"/>
                </a:solidFill>
                <a:latin typeface="Consolas" panose="020B0609020204030204" pitchFamily="49" charset="0"/>
                <a:ea typeface="JetBrains Mono"/>
              </a:rPr>
              <a:t>for </a:t>
            </a:r>
            <a:r>
              <a:rPr lang="ru-RU" sz="1600" b="0" strike="noStrike" spc="-1">
                <a:solidFill>
                  <a:srgbClr val="99A8BA"/>
                </a:solidFill>
                <a:latin typeface="Consolas" panose="020B0609020204030204" pitchFamily="49" charset="0"/>
                <a:ea typeface="JetBrains Mono"/>
              </a:rPr>
              <a:t>i </a:t>
            </a:r>
            <a:r>
              <a:rPr lang="ru-RU" sz="1600" b="0" strike="noStrike" spc="-1">
                <a:solidFill>
                  <a:srgbClr val="BF6426"/>
                </a:solidFill>
                <a:latin typeface="Consolas" panose="020B0609020204030204" pitchFamily="49" charset="0"/>
                <a:ea typeface="JetBrains Mono"/>
              </a:rPr>
              <a:t>in </a:t>
            </a:r>
            <a:r>
              <a:rPr lang="ru-RU" sz="1600" b="0" strike="noStrike" spc="-1">
                <a:solidFill>
                  <a:srgbClr val="99A8BA"/>
                </a:solidFill>
                <a:latin typeface="Consolas" panose="020B0609020204030204" pitchFamily="49" charset="0"/>
                <a:ea typeface="JetBrains Mono"/>
              </a:rPr>
              <a:t>f.readlines()]</a:t>
            </a:r>
            <a:endParaRPr lang="ru-RU" sz="1600" b="0" strike="noStrike" spc="-1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ru-RU" sz="1600" b="0" strike="noStrike" spc="-1">
                <a:solidFill>
                  <a:srgbClr val="6D6D6D"/>
                </a:solidFill>
                <a:latin typeface="Consolas" panose="020B0609020204030204" pitchFamily="49" charset="0"/>
                <a:ea typeface="JetBrains Mono"/>
              </a:rPr>
              <a:t># считаем количество очков (s), при расположении</a:t>
            </a:r>
            <a:endParaRPr lang="ru-RU" sz="1600" b="0" strike="noStrike" spc="-1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ru-RU" sz="1600" b="0" strike="noStrike" spc="-1">
                <a:solidFill>
                  <a:srgbClr val="6D6D6D"/>
                </a:solidFill>
                <a:latin typeface="Consolas" panose="020B0609020204030204" pitchFamily="49" charset="0"/>
                <a:ea typeface="JetBrains Mono"/>
              </a:rPr>
              <a:t># нулевого сектора в первом секторе (с индексом 0)</a:t>
            </a:r>
            <a:endParaRPr lang="ru-RU" sz="1600" b="0" strike="noStrike" spc="-1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ru-RU" sz="1600" b="0" strike="noStrike" spc="-1">
                <a:solidFill>
                  <a:srgbClr val="6D6D6D"/>
                </a:solidFill>
                <a:latin typeface="Consolas" panose="020B0609020204030204" pitchFamily="49" charset="0"/>
                <a:ea typeface="JetBrains Mono"/>
              </a:rPr>
              <a:t># а также общую сумму очков всех секторов (sa)</a:t>
            </a:r>
            <a:endParaRPr lang="ru-RU" sz="1600" b="0" strike="noStrike" spc="-1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ru-RU" sz="1600" b="0" strike="noStrike" spc="-1">
                <a:solidFill>
                  <a:srgbClr val="99A8BA"/>
                </a:solidFill>
                <a:latin typeface="Consolas" panose="020B0609020204030204" pitchFamily="49" charset="0"/>
                <a:ea typeface="JetBrains Mono"/>
              </a:rPr>
              <a:t>s = sa = </a:t>
            </a:r>
            <a:r>
              <a:rPr lang="ru-RU" sz="1600" b="0" strike="noStrike" spc="-1">
                <a:solidFill>
                  <a:srgbClr val="5684AD"/>
                </a:solidFill>
                <a:latin typeface="Consolas" panose="020B0609020204030204" pitchFamily="49" charset="0"/>
                <a:ea typeface="JetBrains Mono"/>
              </a:rPr>
              <a:t>0</a:t>
            </a:r>
            <a:endParaRPr lang="ru-RU" sz="1600" b="0" strike="noStrike" spc="-1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ru-RU" sz="1600" b="0" strike="noStrike" spc="-1">
                <a:solidFill>
                  <a:srgbClr val="BF6426"/>
                </a:solidFill>
                <a:latin typeface="Consolas" panose="020B0609020204030204" pitchFamily="49" charset="0"/>
                <a:ea typeface="JetBrains Mono"/>
              </a:rPr>
              <a:t>for </a:t>
            </a:r>
            <a:r>
              <a:rPr lang="ru-RU" sz="1600" b="0" strike="noStrike" spc="-1">
                <a:solidFill>
                  <a:srgbClr val="99A8BA"/>
                </a:solidFill>
                <a:latin typeface="Consolas" panose="020B0609020204030204" pitchFamily="49" charset="0"/>
                <a:ea typeface="JetBrains Mono"/>
              </a:rPr>
              <a:t>i </a:t>
            </a:r>
            <a:r>
              <a:rPr lang="ru-RU" sz="1600" b="0" strike="noStrike" spc="-1">
                <a:solidFill>
                  <a:srgbClr val="BF6426"/>
                </a:solidFill>
                <a:latin typeface="Consolas" panose="020B0609020204030204" pitchFamily="49" charset="0"/>
                <a:ea typeface="JetBrains Mono"/>
              </a:rPr>
              <a:t>in </a:t>
            </a:r>
            <a:r>
              <a:rPr lang="ru-RU" sz="1600" b="0" strike="noStrike" spc="-1">
                <a:solidFill>
                  <a:srgbClr val="7572B9"/>
                </a:solidFill>
                <a:latin typeface="Consolas" panose="020B0609020204030204" pitchFamily="49" charset="0"/>
                <a:ea typeface="JetBrains Mono"/>
              </a:rPr>
              <a:t>range</a:t>
            </a:r>
            <a:r>
              <a:rPr lang="ru-RU" sz="1600" b="0" strike="noStrike" spc="-1">
                <a:solidFill>
                  <a:srgbClr val="99A8BA"/>
                </a:solidFill>
                <a:latin typeface="Consolas" panose="020B0609020204030204" pitchFamily="49" charset="0"/>
                <a:ea typeface="JetBrains Mono"/>
              </a:rPr>
              <a:t>(n):</a:t>
            </a:r>
            <a:endParaRPr lang="ru-RU" sz="1600" b="0" strike="noStrike" spc="-1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ru-RU" sz="1600" b="0" strike="noStrike" spc="-1">
                <a:solidFill>
                  <a:srgbClr val="99A8BA"/>
                </a:solidFill>
                <a:latin typeface="Consolas" panose="020B0609020204030204" pitchFamily="49" charset="0"/>
                <a:ea typeface="JetBrains Mono"/>
              </a:rPr>
              <a:t>    s += a[i]*</a:t>
            </a:r>
            <a:r>
              <a:rPr lang="ru-RU" sz="1600" b="0" strike="noStrike" spc="-1">
                <a:solidFill>
                  <a:srgbClr val="7572B9"/>
                </a:solidFill>
                <a:latin typeface="Consolas" panose="020B0609020204030204" pitchFamily="49" charset="0"/>
                <a:ea typeface="JetBrains Mono"/>
              </a:rPr>
              <a:t>min</a:t>
            </a:r>
            <a:r>
              <a:rPr lang="ru-RU" sz="1600" b="0" strike="noStrike" spc="-1">
                <a:solidFill>
                  <a:srgbClr val="99A8BA"/>
                </a:solidFill>
                <a:latin typeface="Consolas" panose="020B0609020204030204" pitchFamily="49" charset="0"/>
                <a:ea typeface="JetBrains Mono"/>
              </a:rPr>
              <a:t>(i</a:t>
            </a:r>
            <a:r>
              <a:rPr lang="ru-RU" sz="1600" b="0" strike="noStrike" spc="-1">
                <a:solidFill>
                  <a:srgbClr val="BF6426"/>
                </a:solidFill>
                <a:latin typeface="Consolas" panose="020B0609020204030204" pitchFamily="49" charset="0"/>
                <a:ea typeface="JetBrains Mono"/>
              </a:rPr>
              <a:t>, </a:t>
            </a:r>
            <a:r>
              <a:rPr lang="ru-RU" sz="1600" b="0" strike="noStrike" spc="-1">
                <a:solidFill>
                  <a:srgbClr val="99A8BA"/>
                </a:solidFill>
                <a:latin typeface="Consolas" panose="020B0609020204030204" pitchFamily="49" charset="0"/>
                <a:ea typeface="JetBrains Mono"/>
              </a:rPr>
              <a:t>n-i)</a:t>
            </a:r>
            <a:endParaRPr lang="ru-RU" sz="1600" b="0" strike="noStrike" spc="-1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ru-RU" sz="1600" b="0" strike="noStrike" spc="-1">
                <a:solidFill>
                  <a:srgbClr val="99A8BA"/>
                </a:solidFill>
                <a:latin typeface="Consolas" panose="020B0609020204030204" pitchFamily="49" charset="0"/>
                <a:ea typeface="JetBrains Mono"/>
              </a:rPr>
              <a:t>    sa += a[i]</a:t>
            </a:r>
            <a:endParaRPr lang="ru-RU" sz="1600" b="0" strike="noStrike" spc="-1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endParaRPr lang="ru-RU" sz="1600" b="0" strike="noStrike" spc="-1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>
              <a:lnSpc>
                <a:spcPct val="100000"/>
              </a:lnSpc>
            </a:pPr>
            <a:r>
              <a:rPr lang="ru-RU" sz="1500" b="0" strike="noStrike" spc="-1">
                <a:solidFill>
                  <a:srgbClr val="99A8BA"/>
                </a:solidFill>
                <a:latin typeface="Consolas" panose="020B0609020204030204" pitchFamily="49" charset="0"/>
                <a:ea typeface="JetBrains Mono"/>
              </a:rPr>
              <a:t>a = a * </a:t>
            </a:r>
            <a:r>
              <a:rPr lang="ru-RU" sz="1500" b="0" strike="noStrike" spc="-1">
                <a:solidFill>
                  <a:srgbClr val="5684AD"/>
                </a:solidFill>
                <a:latin typeface="Consolas" panose="020B0609020204030204" pitchFamily="49" charset="0"/>
                <a:ea typeface="JetBrains Mono"/>
              </a:rPr>
              <a:t>2   </a:t>
            </a:r>
            <a:r>
              <a:rPr lang="ru-RU" sz="1500" b="0" strike="noStrike" spc="-1">
                <a:solidFill>
                  <a:srgbClr val="6D6D6D"/>
                </a:solidFill>
                <a:latin typeface="Consolas" panose="020B0609020204030204" pitchFamily="49" charset="0"/>
                <a:ea typeface="JetBrains Mono"/>
              </a:rPr>
              <a:t># перейдем от кольца к линии, для простоты расчета</a:t>
            </a:r>
            <a:endParaRPr lang="ru-RU" sz="1500" b="0" strike="noStrike" spc="-1">
              <a:solidFill>
                <a:srgbClr val="000000"/>
              </a:solidFill>
              <a:latin typeface="Consolas" panose="020B0609020204030204" pitchFamily="49" charset="0"/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546480" y="1638000"/>
            <a:ext cx="3593520" cy="31608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Autofit/>
          </a:bodyPr>
          <a:lstStyle/>
          <a:p>
            <a:r>
              <a:rPr lang="ru-RU" sz="1600" b="1" strike="noStrike" spc="-1">
                <a:solidFill>
                  <a:srgbClr val="000000"/>
                </a:solidFill>
                <a:latin typeface="Arial"/>
              </a:rPr>
              <a:t>Реализация на языке Python</a:t>
            </a:r>
            <a:endParaRPr lang="ru-RU" sz="16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504360" y="719640"/>
            <a:ext cx="9000000" cy="739800"/>
          </a:xfrm>
          <a:prstGeom prst="rect">
            <a:avLst/>
          </a:prstGeom>
          <a:solidFill>
            <a:srgbClr val="F6FCF2"/>
          </a:solidFill>
          <a:ln w="0">
            <a:solidFill>
              <a:srgbClr val="CCCCCC"/>
            </a:solidFill>
          </a:ln>
        </p:spPr>
        <p:txBody>
          <a:bodyPr lIns="144000" tIns="144000" rIns="144000" bIns="144000" anchor="t">
            <a:noAutofit/>
          </a:bodyPr>
          <a:lstStyle/>
          <a:p>
            <a:pPr>
              <a:lnSpc>
                <a:spcPct val="100000"/>
              </a:lnSpc>
              <a:spcBef>
                <a:spcPts val="1191"/>
              </a:spcBef>
              <a:spcAft>
                <a:spcPts val="992"/>
              </a:spcAft>
            </a:pPr>
            <a:r>
              <a:rPr lang="ru-RU" sz="1600" b="1" strike="noStrike" spc="-1">
                <a:solidFill>
                  <a:srgbClr val="000000"/>
                </a:solidFill>
                <a:latin typeface="Arial"/>
                <a:ea typeface="PingFang SC"/>
              </a:rPr>
              <a:t>Задача 3 (41430).</a:t>
            </a:r>
            <a:r>
              <a:rPr lang="ru-RU" sz="1600" b="0" strike="noStrike" spc="-1">
                <a:solidFill>
                  <a:srgbClr val="000000"/>
                </a:solidFill>
                <a:latin typeface="Arial"/>
                <a:ea typeface="PingFang SC"/>
              </a:rPr>
              <a:t> Найти ну</a:t>
            </a:r>
            <a:r>
              <a:rPr lang="ru-RU" sz="1600" b="0" strike="noStrike" spc="-1">
                <a:solidFill>
                  <a:srgbClr val="00001A"/>
                </a:solidFill>
                <a:latin typeface="Arial"/>
                <a:ea typeface="JetBrainsMonoNL-Regular"/>
              </a:rPr>
              <a:t>левой, такой что чтобы при однократном попадании во все сектора игрового поля игрок набирал максимальное количество очков.</a:t>
            </a:r>
            <a:endParaRPr lang="ru-RU" sz="16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4" name="PlaceHolder 1"/>
          <p:cNvSpPr>
            <a:spLocks noGrp="1"/>
          </p:cNvSpPr>
          <p:nvPr>
            <p:ph type="title"/>
          </p:nvPr>
        </p:nvSpPr>
        <p:spPr>
          <a:xfrm>
            <a:off x="504720" y="225720"/>
            <a:ext cx="9071640" cy="313920"/>
          </a:xfrm>
          <a:prstGeom prst="rect">
            <a:avLst/>
          </a:prstGeom>
          <a:noFill/>
          <a:ln w="3600">
            <a:solidFill>
              <a:srgbClr val="3465A4"/>
            </a:solidFill>
            <a:round/>
          </a:ln>
        </p:spPr>
        <p:txBody>
          <a:bodyPr lIns="36000" tIns="0" rIns="36000" bIns="0" anchor="ctr" anchorCtr="1">
            <a:noAutofit/>
          </a:bodyPr>
          <a:lstStyle/>
          <a:p>
            <a:pPr indent="0">
              <a:buNone/>
            </a:pPr>
            <a:r>
              <a:rPr lang="ru-RU" sz="1800" b="1" strike="noStrike" spc="-1">
                <a:solidFill>
                  <a:srgbClr val="000000"/>
                </a:solidFill>
                <a:latin typeface="Arial"/>
              </a:rPr>
              <a:t>Вопрос 27. Разработка собственных программ</a:t>
            </a:r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313920"/>
          </a:xfrm>
          <a:prstGeom prst="rect">
            <a:avLst/>
          </a:prstGeom>
          <a:noFill/>
          <a:ln w="3600">
            <a:solidFill>
              <a:srgbClr val="3465A4"/>
            </a:solidFill>
            <a:round/>
          </a:ln>
        </p:spPr>
        <p:txBody>
          <a:bodyPr lIns="36000" tIns="0" rIns="36000" bIns="0" anchor="ctr" anchorCtr="1">
            <a:noAutofit/>
          </a:bodyPr>
          <a:lstStyle/>
          <a:p>
            <a:pPr indent="0">
              <a:buNone/>
            </a:pPr>
            <a:r>
              <a:rPr lang="ru-RU" sz="1800" b="1" strike="noStrike" spc="-1">
                <a:solidFill>
                  <a:srgbClr val="000000"/>
                </a:solidFill>
                <a:latin typeface="Arial"/>
              </a:rPr>
              <a:t>Вопрос 27 ЕГЭ по информатике. История развития </a:t>
            </a:r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432000" y="842040"/>
            <a:ext cx="9180000" cy="3443040"/>
          </a:xfrm>
          <a:prstGeom prst="rect">
            <a:avLst/>
          </a:prstGeom>
          <a:solidFill>
            <a:srgbClr val="FFFFFF"/>
          </a:solidFill>
          <a:ln w="0">
            <a:noFill/>
          </a:ln>
        </p:spPr>
        <p:txBody>
          <a:bodyPr lIns="144000" tIns="144000" rIns="144000" bIns="144000" anchor="t">
            <a:noAutofit/>
          </a:bodyPr>
          <a:lstStyle/>
          <a:p>
            <a:r>
              <a:rPr lang="ru-RU" sz="2000" b="1" strike="noStrike" spc="-1">
                <a:solidFill>
                  <a:srgbClr val="000000"/>
                </a:solidFill>
                <a:latin typeface="Arial"/>
                <a:ea typeface="PingFang SC"/>
              </a:rPr>
              <a:t>Примерно до 2017 — </a:t>
            </a:r>
            <a:r>
              <a:rPr lang="ru-RU" sz="2000" b="0" strike="noStrike" spc="-1">
                <a:solidFill>
                  <a:srgbClr val="000000"/>
                </a:solidFill>
                <a:latin typeface="Arial"/>
                <a:ea typeface="PingFang SC"/>
              </a:rPr>
              <a:t>Технические задачи на обработку строк, простые алгоритмы.</a:t>
            </a:r>
            <a:endParaRPr lang="ru-RU" sz="2000" b="0" strike="noStrike" spc="-1">
              <a:solidFill>
                <a:srgbClr val="000000"/>
              </a:solidFill>
              <a:latin typeface="Arial"/>
            </a:endParaRPr>
          </a:p>
          <a:p>
            <a:r>
              <a:rPr lang="ru-RU" sz="2000" b="1" strike="noStrike" spc="-1">
                <a:solidFill>
                  <a:srgbClr val="000000"/>
                </a:solidFill>
                <a:latin typeface="Arial"/>
                <a:ea typeface="PingFang SC"/>
              </a:rPr>
              <a:t>2017</a:t>
            </a:r>
            <a:r>
              <a:rPr lang="ru-RU" sz="1400" b="1" strike="noStrike" spc="-1">
                <a:solidFill>
                  <a:srgbClr val="000000"/>
                </a:solidFill>
                <a:latin typeface="Arial"/>
                <a:ea typeface="PingFang SC"/>
              </a:rPr>
              <a:t>(?)</a:t>
            </a:r>
            <a:r>
              <a:rPr lang="ru-RU" sz="2000" b="1" strike="noStrike" spc="-1">
                <a:solidFill>
                  <a:srgbClr val="000000"/>
                </a:solidFill>
                <a:latin typeface="Arial"/>
                <a:ea typeface="PingFang SC"/>
              </a:rPr>
              <a:t> — </a:t>
            </a:r>
            <a:r>
              <a:rPr lang="ru-RU" sz="2000" b="0" strike="noStrike" spc="-1">
                <a:solidFill>
                  <a:srgbClr val="000000"/>
                </a:solidFill>
                <a:latin typeface="Arial"/>
                <a:ea typeface="PingFang SC"/>
              </a:rPr>
              <a:t>Задачи на остатки (знания простой теории чисел), очередь (расстояние между числами), комбинаторика. </a:t>
            </a:r>
            <a:endParaRPr lang="ru-RU" sz="20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1191"/>
              </a:spcBef>
              <a:spcAft>
                <a:spcPts val="992"/>
              </a:spcAft>
            </a:pPr>
            <a:r>
              <a:rPr lang="ru-RU" sz="2000" b="1" strike="noStrike" spc="-1">
                <a:solidFill>
                  <a:srgbClr val="000000"/>
                </a:solidFill>
                <a:latin typeface="Arial"/>
                <a:ea typeface="PingFang SC"/>
              </a:rPr>
              <a:t>2021-...  — </a:t>
            </a:r>
            <a:r>
              <a:rPr lang="ru-RU" sz="2000" b="0" strike="noStrike" spc="-1">
                <a:solidFill>
                  <a:srgbClr val="000000"/>
                </a:solidFill>
                <a:latin typeface="Arial"/>
                <a:ea typeface="PingFang SC"/>
              </a:rPr>
              <a:t>Задачи на префиксные суммы, требующие математических расчетов (идей) до реализации.</a:t>
            </a:r>
            <a:endParaRPr lang="ru-RU" sz="2000" b="0" strike="noStrike" spc="-1">
              <a:solidFill>
                <a:srgbClr val="000000"/>
              </a:solidFill>
              <a:latin typeface="Arial"/>
            </a:endParaRPr>
          </a:p>
          <a:p>
            <a:r>
              <a:rPr lang="ru-RU" sz="2000" b="1" strike="noStrike" spc="-1">
                <a:solidFill>
                  <a:srgbClr val="000000"/>
                </a:solidFill>
                <a:latin typeface="Arial"/>
                <a:ea typeface="PingFang SC"/>
              </a:rPr>
              <a:t>2023  — </a:t>
            </a:r>
            <a:r>
              <a:rPr lang="ru-RU" sz="2000" b="0" strike="noStrike" spc="-1">
                <a:solidFill>
                  <a:srgbClr val="000000"/>
                </a:solidFill>
                <a:latin typeface="Arial"/>
                <a:ea typeface="PingFang SC"/>
              </a:rPr>
              <a:t>Что будет? </a:t>
            </a:r>
            <a:r>
              <a:rPr sz="2000"/>
              <a:t/>
            </a:r>
            <a:br>
              <a:rPr sz="2000"/>
            </a:br>
            <a:r>
              <a:rPr lang="ru-RU" sz="2000" b="0" strike="noStrike" spc="-1">
                <a:solidFill>
                  <a:srgbClr val="000000"/>
                </a:solidFill>
                <a:latin typeface="Arial"/>
                <a:ea typeface="PingFang SC"/>
              </a:rPr>
              <a:t>Досрочный вариант — идея из задач прошлых лет, до КЕГЭ.</a:t>
            </a:r>
            <a:endParaRPr lang="ru-RU" sz="20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1191"/>
              </a:spcBef>
              <a:spcAft>
                <a:spcPts val="992"/>
              </a:spcAft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  <a:ea typeface="PingFang SC"/>
              </a:rPr>
              <a:t> </a:t>
            </a:r>
            <a:endParaRPr lang="ru-RU" sz="20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TextBox 104"/>
          <p:cNvSpPr txBox="1"/>
          <p:nvPr/>
        </p:nvSpPr>
        <p:spPr>
          <a:xfrm>
            <a:off x="546480" y="1810440"/>
            <a:ext cx="9000000" cy="3476824"/>
          </a:xfrm>
          <a:prstGeom prst="rect">
            <a:avLst/>
          </a:prstGeom>
          <a:solidFill>
            <a:srgbClr val="FEF7DD"/>
          </a:solidFill>
          <a:ln w="0">
            <a:noFill/>
          </a:ln>
        </p:spPr>
        <p:txBody>
          <a:bodyPr lIns="144000" tIns="144000" rIns="144000" bIns="144000" anchor="t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500" b="0" strike="noStrike" spc="-1">
                <a:solidFill>
                  <a:srgbClr val="99A8BA"/>
                </a:solidFill>
                <a:latin typeface="Consolas" panose="020B0609020204030204" pitchFamily="49" charset="0"/>
                <a:ea typeface="JetBrains Mono"/>
              </a:rPr>
              <a:t>mx = </a:t>
            </a:r>
            <a:r>
              <a:rPr lang="ru-RU" sz="1500" b="0" strike="noStrike" spc="-1">
                <a:solidFill>
                  <a:srgbClr val="5684AD"/>
                </a:solidFill>
                <a:latin typeface="Consolas" panose="020B0609020204030204" pitchFamily="49" charset="0"/>
                <a:ea typeface="JetBrains Mono"/>
              </a:rPr>
              <a:t>s</a:t>
            </a:r>
            <a:endParaRPr lang="ru-RU" sz="1500" b="0" strike="noStrike" spc="-1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ru-RU" sz="1500" b="0" strike="noStrike" spc="-1">
                <a:solidFill>
                  <a:srgbClr val="99A8BA"/>
                </a:solidFill>
                <a:latin typeface="Consolas" panose="020B0609020204030204" pitchFamily="49" charset="0"/>
                <a:ea typeface="JetBrains Mono"/>
              </a:rPr>
              <a:t>imx = </a:t>
            </a:r>
            <a:r>
              <a:rPr lang="ru-RU" sz="1500" b="0" strike="noStrike" spc="-1">
                <a:solidFill>
                  <a:srgbClr val="5684AD"/>
                </a:solidFill>
                <a:latin typeface="Consolas" panose="020B0609020204030204" pitchFamily="49" charset="0"/>
                <a:ea typeface="JetBrains Mono"/>
              </a:rPr>
              <a:t>0</a:t>
            </a:r>
            <a:endParaRPr lang="ru-RU" sz="1500" b="0" strike="noStrike" spc="-1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ru-RU" sz="1500" b="0" strike="noStrike" spc="-1">
                <a:solidFill>
                  <a:srgbClr val="6D6D6D"/>
                </a:solidFill>
                <a:latin typeface="Consolas" panose="020B0609020204030204" pitchFamily="49" charset="0"/>
                <a:ea typeface="JetBrains Mono"/>
              </a:rPr>
              <a:t># при переносе нулевого сектора из 0 к 1, половина секторов будет приносить </a:t>
            </a:r>
            <a:r>
              <a:rPr sz="1500">
                <a:latin typeface="Consolas" panose="020B0609020204030204" pitchFamily="49" charset="0"/>
              </a:rPr>
              <a:t/>
            </a:r>
            <a:br>
              <a:rPr sz="1500">
                <a:latin typeface="Consolas" panose="020B0609020204030204" pitchFamily="49" charset="0"/>
              </a:rPr>
            </a:br>
            <a:r>
              <a:rPr lang="ru-RU" sz="1500" b="0" strike="noStrike" spc="-1">
                <a:solidFill>
                  <a:srgbClr val="6D6D6D"/>
                </a:solidFill>
                <a:latin typeface="Consolas" panose="020B0609020204030204" pitchFamily="49" charset="0"/>
                <a:ea typeface="JetBrains Mono"/>
              </a:rPr>
              <a:t># меньше очков; разница этих очков будет равна сумме </a:t>
            </a:r>
            <a:endParaRPr lang="ru-RU" sz="1500" b="0" strike="noStrike" spc="-1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ru-RU" sz="1500" b="0" strike="noStrike" spc="-1">
                <a:solidFill>
                  <a:srgbClr val="99A8BA"/>
                </a:solidFill>
                <a:latin typeface="Consolas" panose="020B0609020204030204" pitchFamily="49" charset="0"/>
                <a:ea typeface="JetBrains Mono"/>
              </a:rPr>
              <a:t>ch = </a:t>
            </a:r>
            <a:r>
              <a:rPr lang="ru-RU" sz="1500" b="0" strike="noStrike" spc="-1">
                <a:solidFill>
                  <a:srgbClr val="7572B9"/>
                </a:solidFill>
                <a:latin typeface="Consolas" panose="020B0609020204030204" pitchFamily="49" charset="0"/>
                <a:ea typeface="JetBrains Mono"/>
              </a:rPr>
              <a:t>sum</a:t>
            </a:r>
            <a:r>
              <a:rPr lang="ru-RU" sz="1500" b="0" strike="noStrike" spc="-1">
                <a:solidFill>
                  <a:srgbClr val="99A8BA"/>
                </a:solidFill>
                <a:latin typeface="Consolas" panose="020B0609020204030204" pitchFamily="49" charset="0"/>
                <a:ea typeface="JetBrains Mono"/>
              </a:rPr>
              <a:t>(a[</a:t>
            </a:r>
            <a:r>
              <a:rPr lang="ru-RU" sz="1500" b="0" strike="noStrike" spc="-1">
                <a:solidFill>
                  <a:srgbClr val="5684AD"/>
                </a:solidFill>
                <a:latin typeface="Consolas" panose="020B0609020204030204" pitchFamily="49" charset="0"/>
                <a:ea typeface="JetBrains Mono"/>
              </a:rPr>
              <a:t>1</a:t>
            </a:r>
            <a:r>
              <a:rPr lang="ru-RU" sz="1500" b="0" strike="noStrike" spc="-1">
                <a:solidFill>
                  <a:srgbClr val="99A8BA"/>
                </a:solidFill>
                <a:latin typeface="Consolas" panose="020B0609020204030204" pitchFamily="49" charset="0"/>
                <a:ea typeface="JetBrains Mono"/>
              </a:rPr>
              <a:t>:n//</a:t>
            </a:r>
            <a:r>
              <a:rPr lang="ru-RU" sz="1500" b="0" strike="noStrike" spc="-1">
                <a:solidFill>
                  <a:srgbClr val="5684AD"/>
                </a:solidFill>
                <a:latin typeface="Consolas" panose="020B0609020204030204" pitchFamily="49" charset="0"/>
                <a:ea typeface="JetBrains Mono"/>
              </a:rPr>
              <a:t>2</a:t>
            </a:r>
            <a:r>
              <a:rPr lang="ru-RU" sz="1500" b="0" strike="noStrike" spc="-1">
                <a:solidFill>
                  <a:srgbClr val="99A8BA"/>
                </a:solidFill>
                <a:latin typeface="Consolas" panose="020B0609020204030204" pitchFamily="49" charset="0"/>
                <a:ea typeface="JetBrains Mono"/>
              </a:rPr>
              <a:t>+</a:t>
            </a:r>
            <a:r>
              <a:rPr lang="ru-RU" sz="1500" b="0" strike="noStrike" spc="-1">
                <a:solidFill>
                  <a:srgbClr val="5684AD"/>
                </a:solidFill>
                <a:latin typeface="Consolas" panose="020B0609020204030204" pitchFamily="49" charset="0"/>
                <a:ea typeface="JetBrains Mono"/>
              </a:rPr>
              <a:t>1</a:t>
            </a:r>
            <a:r>
              <a:rPr lang="ru-RU" sz="1500" b="0" strike="noStrike" spc="-1">
                <a:solidFill>
                  <a:srgbClr val="99A8BA"/>
                </a:solidFill>
                <a:latin typeface="Consolas" panose="020B0609020204030204" pitchFamily="49" charset="0"/>
                <a:ea typeface="JetBrains Mono"/>
              </a:rPr>
              <a:t>])</a:t>
            </a:r>
            <a:endParaRPr lang="ru-RU" sz="1500" b="0" strike="noStrike" spc="-1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ru-RU" sz="1500" b="0" strike="noStrike" spc="-1">
                <a:solidFill>
                  <a:srgbClr val="BF6426"/>
                </a:solidFill>
                <a:latin typeface="Consolas" panose="020B0609020204030204" pitchFamily="49" charset="0"/>
                <a:ea typeface="JetBrains Mono"/>
              </a:rPr>
              <a:t>for </a:t>
            </a:r>
            <a:r>
              <a:rPr lang="ru-RU" sz="1500" b="0" strike="noStrike" spc="-1">
                <a:solidFill>
                  <a:srgbClr val="99A8BA"/>
                </a:solidFill>
                <a:latin typeface="Consolas" panose="020B0609020204030204" pitchFamily="49" charset="0"/>
                <a:ea typeface="JetBrains Mono"/>
              </a:rPr>
              <a:t>i </a:t>
            </a:r>
            <a:r>
              <a:rPr lang="ru-RU" sz="1500" b="0" strike="noStrike" spc="-1">
                <a:solidFill>
                  <a:srgbClr val="BF6426"/>
                </a:solidFill>
                <a:latin typeface="Consolas" panose="020B0609020204030204" pitchFamily="49" charset="0"/>
                <a:ea typeface="JetBrains Mono"/>
              </a:rPr>
              <a:t>in </a:t>
            </a:r>
            <a:r>
              <a:rPr lang="ru-RU" sz="1500" b="0" strike="noStrike" spc="-1">
                <a:solidFill>
                  <a:srgbClr val="7572B9"/>
                </a:solidFill>
                <a:latin typeface="Consolas" panose="020B0609020204030204" pitchFamily="49" charset="0"/>
                <a:ea typeface="JetBrains Mono"/>
              </a:rPr>
              <a:t>range</a:t>
            </a:r>
            <a:r>
              <a:rPr lang="ru-RU" sz="1500" b="0" strike="noStrike" spc="-1">
                <a:solidFill>
                  <a:srgbClr val="99A8BA"/>
                </a:solidFill>
                <a:latin typeface="Consolas" panose="020B0609020204030204" pitchFamily="49" charset="0"/>
                <a:ea typeface="JetBrains Mono"/>
              </a:rPr>
              <a:t>(</a:t>
            </a:r>
            <a:r>
              <a:rPr lang="ru-RU" sz="1500" b="0" strike="noStrike" spc="-1">
                <a:solidFill>
                  <a:srgbClr val="5684AD"/>
                </a:solidFill>
                <a:latin typeface="Consolas" panose="020B0609020204030204" pitchFamily="49" charset="0"/>
                <a:ea typeface="JetBrains Mono"/>
              </a:rPr>
              <a:t>1</a:t>
            </a:r>
            <a:r>
              <a:rPr lang="ru-RU" sz="1500" b="0" strike="noStrike" spc="-1">
                <a:solidFill>
                  <a:srgbClr val="BF6426"/>
                </a:solidFill>
                <a:latin typeface="Consolas" panose="020B0609020204030204" pitchFamily="49" charset="0"/>
                <a:ea typeface="JetBrains Mono"/>
              </a:rPr>
              <a:t>, </a:t>
            </a:r>
            <a:r>
              <a:rPr lang="ru-RU" sz="1500" b="0" strike="noStrike" spc="-1">
                <a:solidFill>
                  <a:srgbClr val="99A8BA"/>
                </a:solidFill>
                <a:latin typeface="Consolas" panose="020B0609020204030204" pitchFamily="49" charset="0"/>
                <a:ea typeface="JetBrains Mono"/>
              </a:rPr>
              <a:t>n):</a:t>
            </a:r>
            <a:endParaRPr lang="ru-RU" sz="1500" b="0" strike="noStrike" spc="-1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ru-RU" sz="1500" b="0" strike="noStrike" spc="-1">
                <a:solidFill>
                  <a:srgbClr val="99A8BA"/>
                </a:solidFill>
                <a:latin typeface="Consolas" panose="020B0609020204030204" pitchFamily="49" charset="0"/>
                <a:ea typeface="JetBrains Mono"/>
              </a:rPr>
              <a:t>    </a:t>
            </a:r>
            <a:r>
              <a:rPr lang="ru-RU" sz="1500" b="0" strike="noStrike" spc="-1">
                <a:solidFill>
                  <a:srgbClr val="6D6D6D"/>
                </a:solidFill>
                <a:latin typeface="Consolas" panose="020B0609020204030204" pitchFamily="49" charset="0"/>
                <a:ea typeface="JetBrains Mono"/>
              </a:rPr>
              <a:t># сектор, которые будут приносить больше очков на сумму (sa-ch)</a:t>
            </a:r>
            <a:endParaRPr lang="ru-RU" sz="1500" b="0" strike="noStrike" spc="-1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ru-RU" sz="1500" b="0" strike="noStrike" spc="-1">
                <a:solidFill>
                  <a:srgbClr val="6D6D6D"/>
                </a:solidFill>
                <a:latin typeface="Consolas" panose="020B0609020204030204" pitchFamily="49" charset="0"/>
                <a:ea typeface="JetBrains Mono"/>
              </a:rPr>
              <a:t>    </a:t>
            </a:r>
            <a:r>
              <a:rPr lang="ru-RU" sz="1500" b="0" strike="noStrike" spc="-1">
                <a:solidFill>
                  <a:srgbClr val="99A8BA"/>
                </a:solidFill>
                <a:latin typeface="Consolas" panose="020B0609020204030204" pitchFamily="49" charset="0"/>
                <a:ea typeface="JetBrains Mono"/>
              </a:rPr>
              <a:t>s = s - ch + (sa-ch) </a:t>
            </a:r>
            <a:endParaRPr lang="ru-RU" sz="1500" b="0" strike="noStrike" spc="-1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ru-RU" sz="1500" b="0" strike="noStrike" spc="-1">
                <a:solidFill>
                  <a:srgbClr val="99A8BA"/>
                </a:solidFill>
                <a:latin typeface="Consolas" panose="020B0609020204030204" pitchFamily="49" charset="0"/>
                <a:ea typeface="JetBrains Mono"/>
              </a:rPr>
              <a:t>    </a:t>
            </a:r>
            <a:r>
              <a:rPr lang="ru-RU" sz="1500" b="0" strike="noStrike" spc="-1">
                <a:solidFill>
                  <a:srgbClr val="BF6426"/>
                </a:solidFill>
                <a:latin typeface="Consolas" panose="020B0609020204030204" pitchFamily="49" charset="0"/>
                <a:ea typeface="JetBrains Mono"/>
              </a:rPr>
              <a:t>if </a:t>
            </a:r>
            <a:r>
              <a:rPr lang="ru-RU" sz="1500" b="0" strike="noStrike" spc="-1">
                <a:solidFill>
                  <a:srgbClr val="99A8BA"/>
                </a:solidFill>
                <a:latin typeface="Consolas" panose="020B0609020204030204" pitchFamily="49" charset="0"/>
                <a:ea typeface="JetBrains Mono"/>
              </a:rPr>
              <a:t>s &gt; mx:</a:t>
            </a:r>
            <a:endParaRPr lang="ru-RU" sz="1500" b="0" strike="noStrike" spc="-1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ru-RU" sz="1500" b="0" strike="noStrike" spc="-1">
                <a:solidFill>
                  <a:srgbClr val="99A8BA"/>
                </a:solidFill>
                <a:latin typeface="Consolas" panose="020B0609020204030204" pitchFamily="49" charset="0"/>
                <a:ea typeface="JetBrains Mono"/>
              </a:rPr>
              <a:t>        mx = s</a:t>
            </a:r>
            <a:endParaRPr lang="ru-RU" sz="1500" b="0" strike="noStrike" spc="-1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ru-RU" sz="1500" b="0" strike="noStrike" spc="-1">
                <a:solidFill>
                  <a:srgbClr val="99A8BA"/>
                </a:solidFill>
                <a:latin typeface="Consolas" panose="020B0609020204030204" pitchFamily="49" charset="0"/>
                <a:ea typeface="JetBrains Mono"/>
              </a:rPr>
              <a:t>        imx = i</a:t>
            </a:r>
            <a:endParaRPr lang="ru-RU" sz="1500" b="0" strike="noStrike" spc="-1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ru-RU" sz="1500" b="0" strike="noStrike" spc="-1">
                <a:solidFill>
                  <a:srgbClr val="99A8BA"/>
                </a:solidFill>
                <a:latin typeface="Consolas" panose="020B0609020204030204" pitchFamily="49" charset="0"/>
                <a:ea typeface="JetBrains Mono"/>
              </a:rPr>
              <a:t>    </a:t>
            </a:r>
            <a:r>
              <a:rPr lang="ru-RU" sz="1500" b="0" strike="noStrike" spc="-1">
                <a:solidFill>
                  <a:srgbClr val="6D6D6D"/>
                </a:solidFill>
                <a:latin typeface="Consolas" panose="020B0609020204030204" pitchFamily="49" charset="0"/>
                <a:ea typeface="JetBrains Mono"/>
              </a:rPr>
              <a:t># считаем разницу очков, при переносе нулевого в следующий сектор</a:t>
            </a:r>
            <a:endParaRPr lang="ru-RU" sz="1500" b="0" strike="noStrike" spc="-1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ru-RU" sz="1500" b="0" strike="noStrike" spc="-1">
                <a:solidFill>
                  <a:srgbClr val="6D6D6D"/>
                </a:solidFill>
                <a:latin typeface="Consolas" panose="020B0609020204030204" pitchFamily="49" charset="0"/>
                <a:ea typeface="JetBrains Mono"/>
              </a:rPr>
              <a:t>    </a:t>
            </a:r>
            <a:r>
              <a:rPr lang="ru-RU" sz="1500" b="0" strike="noStrike" spc="-1">
                <a:solidFill>
                  <a:srgbClr val="99A8BA"/>
                </a:solidFill>
                <a:latin typeface="Consolas" panose="020B0609020204030204" pitchFamily="49" charset="0"/>
                <a:ea typeface="JetBrains Mono"/>
              </a:rPr>
              <a:t>ch = ch - a[i] + a[n//</a:t>
            </a:r>
            <a:r>
              <a:rPr lang="ru-RU" sz="1500" b="0" strike="noStrike" spc="-1">
                <a:solidFill>
                  <a:srgbClr val="5684AD"/>
                </a:solidFill>
                <a:latin typeface="Consolas" panose="020B0609020204030204" pitchFamily="49" charset="0"/>
                <a:ea typeface="JetBrains Mono"/>
              </a:rPr>
              <a:t>2</a:t>
            </a:r>
            <a:r>
              <a:rPr lang="ru-RU" sz="1500" b="0" strike="noStrike" spc="-1">
                <a:solidFill>
                  <a:srgbClr val="99A8BA"/>
                </a:solidFill>
                <a:latin typeface="Consolas" panose="020B0609020204030204" pitchFamily="49" charset="0"/>
                <a:ea typeface="JetBrains Mono"/>
              </a:rPr>
              <a:t>+i]</a:t>
            </a:r>
            <a:endParaRPr lang="ru-RU" sz="1500" b="0" strike="noStrike" spc="-1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ru-RU" sz="1500" b="0" strike="noStrike" spc="-1">
                <a:solidFill>
                  <a:srgbClr val="7572B9"/>
                </a:solidFill>
                <a:latin typeface="Consolas" panose="020B0609020204030204" pitchFamily="49" charset="0"/>
                <a:ea typeface="JetBrains Mono"/>
              </a:rPr>
              <a:t>print</a:t>
            </a:r>
            <a:r>
              <a:rPr lang="ru-RU" sz="1500" b="0" strike="noStrike" spc="-1">
                <a:solidFill>
                  <a:srgbClr val="99A8BA"/>
                </a:solidFill>
                <a:latin typeface="Consolas" panose="020B0609020204030204" pitchFamily="49" charset="0"/>
                <a:ea typeface="JetBrains Mono"/>
              </a:rPr>
              <a:t>(imx+</a:t>
            </a:r>
            <a:r>
              <a:rPr lang="ru-RU" sz="1500" b="0" strike="noStrike" spc="-1">
                <a:solidFill>
                  <a:srgbClr val="5684AD"/>
                </a:solidFill>
                <a:latin typeface="Consolas" panose="020B0609020204030204" pitchFamily="49" charset="0"/>
                <a:ea typeface="JetBrains Mono"/>
              </a:rPr>
              <a:t>1</a:t>
            </a:r>
            <a:r>
              <a:rPr lang="ru-RU" sz="1500" b="0" strike="noStrike" spc="-1">
                <a:solidFill>
                  <a:srgbClr val="99A8BA"/>
                </a:solidFill>
                <a:latin typeface="Consolas" panose="020B0609020204030204" pitchFamily="49" charset="0"/>
                <a:ea typeface="JetBrains Mono"/>
              </a:rPr>
              <a:t>)</a:t>
            </a:r>
            <a:endParaRPr lang="ru-RU" sz="1500" b="0" strike="noStrike" spc="-1">
              <a:solidFill>
                <a:srgbClr val="000000"/>
              </a:solidFill>
              <a:latin typeface="Consolas" panose="020B0609020204030204" pitchFamily="49" charset="0"/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546480" y="1494000"/>
            <a:ext cx="3593520" cy="31608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Autofit/>
          </a:bodyPr>
          <a:lstStyle/>
          <a:p>
            <a:r>
              <a:rPr lang="ru-RU" sz="1600" b="1" strike="noStrike" spc="-1">
                <a:solidFill>
                  <a:srgbClr val="000000"/>
                </a:solidFill>
                <a:latin typeface="Arial"/>
              </a:rPr>
              <a:t>Реализация на языке Python</a:t>
            </a:r>
            <a:endParaRPr lang="ru-RU" sz="16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504360" y="719640"/>
            <a:ext cx="9000000" cy="739800"/>
          </a:xfrm>
          <a:prstGeom prst="rect">
            <a:avLst/>
          </a:prstGeom>
          <a:solidFill>
            <a:srgbClr val="F6FCF2"/>
          </a:solidFill>
          <a:ln w="0">
            <a:solidFill>
              <a:srgbClr val="CCCCCC"/>
            </a:solidFill>
          </a:ln>
        </p:spPr>
        <p:txBody>
          <a:bodyPr lIns="144000" tIns="144000" rIns="144000" bIns="144000" anchor="t">
            <a:noAutofit/>
          </a:bodyPr>
          <a:lstStyle/>
          <a:p>
            <a:pPr>
              <a:lnSpc>
                <a:spcPct val="100000"/>
              </a:lnSpc>
              <a:spcBef>
                <a:spcPts val="1191"/>
              </a:spcBef>
              <a:spcAft>
                <a:spcPts val="992"/>
              </a:spcAft>
            </a:pPr>
            <a:r>
              <a:rPr lang="ru-RU" sz="1600" b="1" strike="noStrike" spc="-1">
                <a:solidFill>
                  <a:srgbClr val="000000"/>
                </a:solidFill>
                <a:latin typeface="Arial"/>
                <a:ea typeface="PingFang SC"/>
              </a:rPr>
              <a:t>Задача 3 (41430).</a:t>
            </a:r>
            <a:r>
              <a:rPr lang="ru-RU" sz="1600" b="0" strike="noStrike" spc="-1">
                <a:solidFill>
                  <a:srgbClr val="000000"/>
                </a:solidFill>
                <a:latin typeface="Arial"/>
                <a:ea typeface="PingFang SC"/>
              </a:rPr>
              <a:t> Найти ну</a:t>
            </a:r>
            <a:r>
              <a:rPr lang="ru-RU" sz="1600" b="0" strike="noStrike" spc="-1">
                <a:solidFill>
                  <a:srgbClr val="00001A"/>
                </a:solidFill>
                <a:latin typeface="Arial"/>
                <a:ea typeface="JetBrainsMonoNL-Regular"/>
              </a:rPr>
              <a:t>левой, такой что чтобы при однократном попадании во все сектора игрового поля игрок набирал максимальное количество очков.</a:t>
            </a:r>
            <a:endParaRPr lang="ru-RU" sz="16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8" name="PlaceHolder 1"/>
          <p:cNvSpPr>
            <a:spLocks noGrp="1"/>
          </p:cNvSpPr>
          <p:nvPr>
            <p:ph type="title"/>
          </p:nvPr>
        </p:nvSpPr>
        <p:spPr>
          <a:xfrm>
            <a:off x="504720" y="225720"/>
            <a:ext cx="9071640" cy="313920"/>
          </a:xfrm>
          <a:prstGeom prst="rect">
            <a:avLst/>
          </a:prstGeom>
          <a:noFill/>
          <a:ln w="3600">
            <a:solidFill>
              <a:srgbClr val="3465A4"/>
            </a:solidFill>
            <a:round/>
          </a:ln>
        </p:spPr>
        <p:txBody>
          <a:bodyPr lIns="36000" tIns="0" rIns="36000" bIns="0" anchor="ctr" anchorCtr="1">
            <a:noAutofit/>
          </a:bodyPr>
          <a:lstStyle/>
          <a:p>
            <a:pPr indent="0">
              <a:buNone/>
            </a:pPr>
            <a:r>
              <a:rPr lang="ru-RU" sz="1800" b="1" strike="noStrike" spc="-1">
                <a:solidFill>
                  <a:srgbClr val="000000"/>
                </a:solidFill>
                <a:latin typeface="Arial"/>
              </a:rPr>
              <a:t>Вопрос 27. Разработка собственных программ</a:t>
            </a:r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TextBox 108"/>
          <p:cNvSpPr txBox="1"/>
          <p:nvPr/>
        </p:nvSpPr>
        <p:spPr>
          <a:xfrm>
            <a:off x="540000" y="613080"/>
            <a:ext cx="9000000" cy="500040"/>
          </a:xfrm>
          <a:prstGeom prst="rect">
            <a:avLst/>
          </a:prstGeom>
          <a:solidFill>
            <a:srgbClr val="FFFFFF"/>
          </a:solidFill>
          <a:ln w="0">
            <a:noFill/>
          </a:ln>
        </p:spPr>
        <p:txBody>
          <a:bodyPr lIns="144000" tIns="144000" rIns="144000" bIns="144000" anchor="t">
            <a:noAutofit/>
          </a:bodyPr>
          <a:lstStyle/>
          <a:p>
            <a:r>
              <a:rPr lang="ru-RU" sz="1500" b="0" strike="noStrike" spc="-1">
                <a:solidFill>
                  <a:srgbClr val="000000"/>
                </a:solidFill>
                <a:latin typeface="Arial"/>
              </a:rPr>
              <a:t>Глобальная копилка &gt; 11-ЕГЭ-Дополнительные задачи &gt; 27.3 Анализ пар</a:t>
            </a:r>
          </a:p>
        </p:txBody>
      </p:sp>
      <p:sp>
        <p:nvSpPr>
          <p:cNvPr id="110" name="PlaceHolder 1"/>
          <p:cNvSpPr>
            <a:spLocks noGrp="1"/>
          </p:cNvSpPr>
          <p:nvPr>
            <p:ph type="title"/>
          </p:nvPr>
        </p:nvSpPr>
        <p:spPr>
          <a:xfrm>
            <a:off x="504360" y="226080"/>
            <a:ext cx="9071640" cy="313920"/>
          </a:xfrm>
          <a:prstGeom prst="rect">
            <a:avLst/>
          </a:prstGeom>
          <a:noFill/>
          <a:ln w="3600">
            <a:solidFill>
              <a:srgbClr val="3465A4"/>
            </a:solidFill>
            <a:round/>
          </a:ln>
        </p:spPr>
        <p:txBody>
          <a:bodyPr lIns="36000" tIns="0" rIns="36000" bIns="0" anchor="ctr" anchorCtr="1">
            <a:noAutofit/>
          </a:bodyPr>
          <a:lstStyle/>
          <a:p>
            <a:pPr indent="0">
              <a:buNone/>
            </a:pPr>
            <a:r>
              <a:rPr lang="ru-RU" sz="1800" b="1" strike="noStrike" spc="-1">
                <a:solidFill>
                  <a:srgbClr val="000000"/>
                </a:solidFill>
                <a:latin typeface="Arial"/>
              </a:rPr>
              <a:t>Вопрос 27. Задачи прошлых лет</a:t>
            </a:r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540000" y="1246320"/>
            <a:ext cx="9000000" cy="1843560"/>
          </a:xfrm>
          <a:prstGeom prst="rect">
            <a:avLst/>
          </a:prstGeom>
          <a:solidFill>
            <a:srgbClr val="F6FCF2"/>
          </a:solidFill>
          <a:ln w="0">
            <a:solidFill>
              <a:srgbClr val="CCCCCC"/>
            </a:solidFill>
          </a:ln>
        </p:spPr>
        <p:txBody>
          <a:bodyPr lIns="144000" tIns="144000" rIns="144000" bIns="144000" anchor="t">
            <a:noAutofit/>
          </a:bodyPr>
          <a:lstStyle/>
          <a:p>
            <a:r>
              <a:rPr lang="ru-RU" sz="1600" b="1" strike="noStrike" spc="-1">
                <a:solidFill>
                  <a:srgbClr val="000000"/>
                </a:solidFill>
                <a:latin typeface="Arial"/>
              </a:rPr>
              <a:t>Задача 4 (41430).</a:t>
            </a:r>
            <a:r>
              <a:rPr lang="ru-RU" sz="1600" b="0" strike="noStrike" spc="-1">
                <a:solidFill>
                  <a:srgbClr val="000000"/>
                </a:solidFill>
                <a:latin typeface="Arial"/>
              </a:rPr>
              <a:t> </a:t>
            </a:r>
            <a:r>
              <a:rPr lang="ru-RU" sz="1600" b="0" strike="noStrike" spc="-1">
                <a:solidFill>
                  <a:srgbClr val="191C1F"/>
                </a:solidFill>
                <a:latin typeface="HelveticaNeue"/>
                <a:ea typeface="HelveticaNeue"/>
              </a:rPr>
              <a:t>Дана последовательность </a:t>
            </a:r>
            <a:r>
              <a:rPr lang="ru-RU" sz="1600" b="0" strike="noStrike" spc="-1">
                <a:solidFill>
                  <a:srgbClr val="00001A"/>
                </a:solidFill>
                <a:latin typeface="JetBrainsMonoNL-Regular"/>
                <a:ea typeface="JetBrainsMonoNL-Regular"/>
              </a:rPr>
              <a:t>N</a:t>
            </a:r>
            <a:r>
              <a:rPr lang="ru-RU" sz="1600" b="0" strike="noStrike" spc="-1">
                <a:solidFill>
                  <a:srgbClr val="191C1F"/>
                </a:solidFill>
                <a:latin typeface="HelveticaNeue"/>
                <a:ea typeface="HelveticaNeue"/>
              </a:rPr>
              <a:t> целых положительных чисел. Рассматриваются все пары элементов последовательности, находящихся на расстоянии не меньше 8 друг от друга (разница в индексах элементов должна быть 8 или более). Необходимо определить максимальную сумму такой пары.</a:t>
            </a:r>
            <a:endParaRPr lang="ru-RU" sz="1600" b="0" strike="noStrike" spc="-1">
              <a:solidFill>
                <a:srgbClr val="000000"/>
              </a:solidFill>
              <a:latin typeface="Arial"/>
            </a:endParaRPr>
          </a:p>
          <a:p>
            <a:r>
              <a:rPr lang="ru-RU" sz="1600" b="0" strike="noStrike" spc="-1">
                <a:solidFill>
                  <a:srgbClr val="00001A"/>
                </a:solidFill>
                <a:latin typeface="Arial"/>
                <a:ea typeface="JetBrainsMonoNL-Regular"/>
              </a:rPr>
              <a:t>Напишите эффективную по времени и по памяти программу для решения этой задачи.</a:t>
            </a:r>
            <a:endParaRPr lang="ru-RU" sz="1600" b="0" strike="noStrike" spc="-1">
              <a:solidFill>
                <a:srgbClr val="000000"/>
              </a:solidFill>
              <a:latin typeface="Arial"/>
            </a:endParaRPr>
          </a:p>
          <a:p>
            <a:endParaRPr lang="ru-RU" sz="16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TextBox 111"/>
          <p:cNvSpPr txBox="1"/>
          <p:nvPr/>
        </p:nvSpPr>
        <p:spPr>
          <a:xfrm>
            <a:off x="510480" y="1630440"/>
            <a:ext cx="9000000" cy="3721848"/>
          </a:xfrm>
          <a:prstGeom prst="rect">
            <a:avLst/>
          </a:prstGeom>
          <a:solidFill>
            <a:srgbClr val="FEF7DD"/>
          </a:solidFill>
          <a:ln w="0">
            <a:noFill/>
          </a:ln>
        </p:spPr>
        <p:txBody>
          <a:bodyPr lIns="144000" tIns="144000" rIns="144000" bIns="144000" anchor="t">
            <a:noAutofit/>
          </a:bodyPr>
          <a:lstStyle/>
          <a:p>
            <a:r>
              <a:rPr lang="ru-RU" sz="1400" b="0" strike="noStrike" spc="-1">
                <a:solidFill>
                  <a:srgbClr val="99A8BA"/>
                </a:solidFill>
                <a:latin typeface="Consolas" panose="020B0609020204030204" pitchFamily="49" charset="0"/>
                <a:ea typeface="JetBrains Mono"/>
              </a:rPr>
              <a:t>k = </a:t>
            </a:r>
            <a:r>
              <a:rPr lang="ru-RU" sz="1400" b="0" strike="noStrike" spc="-1">
                <a:solidFill>
                  <a:srgbClr val="5684AD"/>
                </a:solidFill>
                <a:latin typeface="Consolas" panose="020B0609020204030204" pitchFamily="49" charset="0"/>
                <a:ea typeface="JetBrains Mono"/>
              </a:rPr>
              <a:t>8</a:t>
            </a:r>
            <a:endParaRPr lang="ru-RU" sz="1400" b="0" strike="noStrike" spc="-1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ru-RU" sz="1400" b="0" strike="noStrike" spc="-1">
                <a:solidFill>
                  <a:srgbClr val="99A8BA"/>
                </a:solidFill>
                <a:latin typeface="Consolas" panose="020B0609020204030204" pitchFamily="49" charset="0"/>
                <a:ea typeface="JetBrains Mono"/>
              </a:rPr>
              <a:t>a = [</a:t>
            </a:r>
            <a:r>
              <a:rPr lang="ru-RU" sz="1400" b="0" strike="noStrike" spc="-1">
                <a:solidFill>
                  <a:srgbClr val="5684AD"/>
                </a:solidFill>
                <a:latin typeface="Consolas" panose="020B0609020204030204" pitchFamily="49" charset="0"/>
                <a:ea typeface="JetBrains Mono"/>
              </a:rPr>
              <a:t>0</a:t>
            </a:r>
            <a:r>
              <a:rPr lang="ru-RU" sz="1400" b="0" strike="noStrike" spc="-1">
                <a:solidFill>
                  <a:srgbClr val="99A8BA"/>
                </a:solidFill>
                <a:latin typeface="Consolas" panose="020B0609020204030204" pitchFamily="49" charset="0"/>
                <a:ea typeface="JetBrains Mono"/>
              </a:rPr>
              <a:t>]*k   # массив-буфер</a:t>
            </a:r>
            <a:endParaRPr lang="ru-RU" sz="1400" b="0" strike="noStrike" spc="-1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ru-RU" sz="1400" b="0" strike="noStrike" spc="-1">
                <a:solidFill>
                  <a:srgbClr val="99A8BA"/>
                </a:solidFill>
                <a:latin typeface="Consolas" panose="020B0609020204030204" pitchFamily="49" charset="0"/>
                <a:ea typeface="JetBrains Mono"/>
              </a:rPr>
              <a:t>n = </a:t>
            </a:r>
            <a:r>
              <a:rPr lang="ru-RU" sz="1400" b="0" strike="noStrike" spc="-1">
                <a:solidFill>
                  <a:srgbClr val="7572B9"/>
                </a:solidFill>
                <a:latin typeface="Consolas" panose="020B0609020204030204" pitchFamily="49" charset="0"/>
                <a:ea typeface="JetBrains Mono"/>
              </a:rPr>
              <a:t>int</a:t>
            </a:r>
            <a:r>
              <a:rPr lang="ru-RU" sz="1400" b="0" strike="noStrike" spc="-1">
                <a:solidFill>
                  <a:srgbClr val="99A8BA"/>
                </a:solidFill>
                <a:latin typeface="Consolas" panose="020B0609020204030204" pitchFamily="49" charset="0"/>
                <a:ea typeface="JetBrains Mono"/>
              </a:rPr>
              <a:t>(</a:t>
            </a:r>
            <a:r>
              <a:rPr lang="ru-RU" sz="1400" b="0" strike="noStrike" spc="-1">
                <a:solidFill>
                  <a:srgbClr val="7572B9"/>
                </a:solidFill>
                <a:latin typeface="Consolas" panose="020B0609020204030204" pitchFamily="49" charset="0"/>
                <a:ea typeface="JetBrains Mono"/>
              </a:rPr>
              <a:t>input</a:t>
            </a:r>
            <a:r>
              <a:rPr lang="ru-RU" sz="1400" b="0" strike="noStrike" spc="-1">
                <a:solidFill>
                  <a:srgbClr val="99A8BA"/>
                </a:solidFill>
                <a:latin typeface="Consolas" panose="020B0609020204030204" pitchFamily="49" charset="0"/>
                <a:ea typeface="JetBrains Mono"/>
              </a:rPr>
              <a:t>())</a:t>
            </a:r>
            <a:endParaRPr lang="ru-RU" sz="1400" b="0" strike="noStrike" spc="-1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ru-RU" sz="1400" b="0" strike="noStrike" spc="-1">
                <a:solidFill>
                  <a:srgbClr val="BF6426"/>
                </a:solidFill>
                <a:latin typeface="Consolas" panose="020B0609020204030204" pitchFamily="49" charset="0"/>
                <a:ea typeface="JetBrains Mono"/>
              </a:rPr>
              <a:t>for </a:t>
            </a:r>
            <a:r>
              <a:rPr lang="ru-RU" sz="1400" b="0" strike="noStrike" spc="-1">
                <a:solidFill>
                  <a:srgbClr val="99A8BA"/>
                </a:solidFill>
                <a:latin typeface="Consolas" panose="020B0609020204030204" pitchFamily="49" charset="0"/>
                <a:ea typeface="JetBrains Mono"/>
              </a:rPr>
              <a:t>i </a:t>
            </a:r>
            <a:r>
              <a:rPr lang="ru-RU" sz="1400" b="0" strike="noStrike" spc="-1">
                <a:solidFill>
                  <a:srgbClr val="BF6426"/>
                </a:solidFill>
                <a:latin typeface="Consolas" panose="020B0609020204030204" pitchFamily="49" charset="0"/>
                <a:ea typeface="JetBrains Mono"/>
              </a:rPr>
              <a:t>in </a:t>
            </a:r>
            <a:r>
              <a:rPr lang="ru-RU" sz="1400" b="0" strike="noStrike" spc="-1">
                <a:solidFill>
                  <a:srgbClr val="7572B9"/>
                </a:solidFill>
                <a:latin typeface="Consolas" panose="020B0609020204030204" pitchFamily="49" charset="0"/>
                <a:ea typeface="JetBrains Mono"/>
              </a:rPr>
              <a:t>range</a:t>
            </a:r>
            <a:r>
              <a:rPr lang="ru-RU" sz="1400" b="0" strike="noStrike" spc="-1">
                <a:solidFill>
                  <a:srgbClr val="99A8BA"/>
                </a:solidFill>
                <a:latin typeface="Consolas" panose="020B0609020204030204" pitchFamily="49" charset="0"/>
                <a:ea typeface="JetBrains Mono"/>
              </a:rPr>
              <a:t>(k):</a:t>
            </a:r>
            <a:endParaRPr lang="ru-RU" sz="1400" b="0" strike="noStrike" spc="-1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ru-RU" sz="1400" b="0" strike="noStrike" spc="-1">
                <a:solidFill>
                  <a:srgbClr val="99A8BA"/>
                </a:solidFill>
                <a:latin typeface="Consolas" panose="020B0609020204030204" pitchFamily="49" charset="0"/>
                <a:ea typeface="JetBrains Mono"/>
              </a:rPr>
              <a:t>    a[i]= </a:t>
            </a:r>
            <a:r>
              <a:rPr lang="ru-RU" sz="1400" b="0" strike="noStrike" spc="-1">
                <a:solidFill>
                  <a:srgbClr val="7572B9"/>
                </a:solidFill>
                <a:latin typeface="Consolas" panose="020B0609020204030204" pitchFamily="49" charset="0"/>
                <a:ea typeface="JetBrains Mono"/>
              </a:rPr>
              <a:t>int</a:t>
            </a:r>
            <a:r>
              <a:rPr lang="ru-RU" sz="1400" b="0" strike="noStrike" spc="-1">
                <a:solidFill>
                  <a:srgbClr val="99A8BA"/>
                </a:solidFill>
                <a:latin typeface="Consolas" panose="020B0609020204030204" pitchFamily="49" charset="0"/>
                <a:ea typeface="JetBrains Mono"/>
              </a:rPr>
              <a:t>(</a:t>
            </a:r>
            <a:r>
              <a:rPr lang="ru-RU" sz="1400" b="0" strike="noStrike" spc="-1">
                <a:solidFill>
                  <a:srgbClr val="7572B9"/>
                </a:solidFill>
                <a:latin typeface="Consolas" panose="020B0609020204030204" pitchFamily="49" charset="0"/>
                <a:ea typeface="JetBrains Mono"/>
              </a:rPr>
              <a:t>input</a:t>
            </a:r>
            <a:r>
              <a:rPr lang="ru-RU" sz="1400" b="0" strike="noStrike" spc="-1">
                <a:solidFill>
                  <a:srgbClr val="99A8BA"/>
                </a:solidFill>
                <a:latin typeface="Consolas" panose="020B0609020204030204" pitchFamily="49" charset="0"/>
                <a:ea typeface="JetBrains Mono"/>
              </a:rPr>
              <a:t>())  # вводим первые 8 чисел</a:t>
            </a:r>
            <a:endParaRPr lang="ru-RU" sz="1400" b="0" strike="noStrike" spc="-1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ru-RU" sz="1400" b="0" strike="noStrike" spc="-1">
                <a:solidFill>
                  <a:srgbClr val="99A8BA"/>
                </a:solidFill>
                <a:latin typeface="Consolas" panose="020B0609020204030204" pitchFamily="49" charset="0"/>
                <a:ea typeface="JetBrains Mono"/>
              </a:rPr>
              <a:t>m = smx = </a:t>
            </a:r>
            <a:r>
              <a:rPr lang="ru-RU" sz="1400" b="0" strike="noStrike" spc="-1">
                <a:solidFill>
                  <a:srgbClr val="5684AD"/>
                </a:solidFill>
                <a:latin typeface="Consolas" panose="020B0609020204030204" pitchFamily="49" charset="0"/>
                <a:ea typeface="JetBrains Mono"/>
              </a:rPr>
              <a:t>0</a:t>
            </a:r>
            <a:endParaRPr lang="ru-RU" sz="1400" b="0" strike="noStrike" spc="-1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ru-RU" sz="1400" b="0" strike="noStrike" spc="-1">
                <a:solidFill>
                  <a:srgbClr val="BF6426"/>
                </a:solidFill>
                <a:latin typeface="Consolas" panose="020B0609020204030204" pitchFamily="49" charset="0"/>
                <a:ea typeface="JetBrains Mono"/>
              </a:rPr>
              <a:t>for </a:t>
            </a:r>
            <a:r>
              <a:rPr lang="ru-RU" sz="1400" b="0" strike="noStrike" spc="-1">
                <a:solidFill>
                  <a:srgbClr val="99A8BA"/>
                </a:solidFill>
                <a:latin typeface="Consolas" panose="020B0609020204030204" pitchFamily="49" charset="0"/>
                <a:ea typeface="JetBrains Mono"/>
              </a:rPr>
              <a:t>i </a:t>
            </a:r>
            <a:r>
              <a:rPr lang="ru-RU" sz="1400" b="0" strike="noStrike" spc="-1">
                <a:solidFill>
                  <a:srgbClr val="BF6426"/>
                </a:solidFill>
                <a:latin typeface="Consolas" panose="020B0609020204030204" pitchFamily="49" charset="0"/>
                <a:ea typeface="JetBrains Mono"/>
              </a:rPr>
              <a:t>in </a:t>
            </a:r>
            <a:r>
              <a:rPr lang="ru-RU" sz="1400" b="0" strike="noStrike" spc="-1">
                <a:solidFill>
                  <a:srgbClr val="7572B9"/>
                </a:solidFill>
                <a:latin typeface="Consolas" panose="020B0609020204030204" pitchFamily="49" charset="0"/>
                <a:ea typeface="JetBrains Mono"/>
              </a:rPr>
              <a:t>range</a:t>
            </a:r>
            <a:r>
              <a:rPr lang="ru-RU" sz="1400" b="0" strike="noStrike" spc="-1">
                <a:solidFill>
                  <a:srgbClr val="99A8BA"/>
                </a:solidFill>
                <a:latin typeface="Consolas" panose="020B0609020204030204" pitchFamily="49" charset="0"/>
                <a:ea typeface="JetBrains Mono"/>
              </a:rPr>
              <a:t>(k</a:t>
            </a:r>
            <a:r>
              <a:rPr lang="ru-RU" sz="1400" b="0" strike="noStrike" spc="-1">
                <a:solidFill>
                  <a:srgbClr val="BF6426"/>
                </a:solidFill>
                <a:latin typeface="Consolas" panose="020B0609020204030204" pitchFamily="49" charset="0"/>
                <a:ea typeface="JetBrains Mono"/>
              </a:rPr>
              <a:t>, </a:t>
            </a:r>
            <a:r>
              <a:rPr lang="ru-RU" sz="1400" b="0" strike="noStrike" spc="-1">
                <a:solidFill>
                  <a:srgbClr val="99A8BA"/>
                </a:solidFill>
                <a:latin typeface="Consolas" panose="020B0609020204030204" pitchFamily="49" charset="0"/>
                <a:ea typeface="JetBrains Mono"/>
              </a:rPr>
              <a:t>n):  # для всех оставшихся чисел</a:t>
            </a:r>
            <a:endParaRPr lang="ru-RU" sz="1400" b="0" strike="noStrike" spc="-1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ru-RU" sz="1400" b="0" strike="noStrike" spc="-1">
                <a:solidFill>
                  <a:srgbClr val="99A8BA"/>
                </a:solidFill>
                <a:latin typeface="Consolas" panose="020B0609020204030204" pitchFamily="49" charset="0"/>
                <a:ea typeface="JetBrains Mono"/>
              </a:rPr>
              <a:t>    x = </a:t>
            </a:r>
            <a:r>
              <a:rPr lang="ru-RU" sz="1400" b="0" strike="noStrike" spc="-1">
                <a:solidFill>
                  <a:srgbClr val="7572B9"/>
                </a:solidFill>
                <a:latin typeface="Consolas" panose="020B0609020204030204" pitchFamily="49" charset="0"/>
                <a:ea typeface="JetBrains Mono"/>
              </a:rPr>
              <a:t>int</a:t>
            </a:r>
            <a:r>
              <a:rPr lang="ru-RU" sz="1400" b="0" strike="noStrike" spc="-1">
                <a:solidFill>
                  <a:srgbClr val="99A8BA"/>
                </a:solidFill>
                <a:latin typeface="Consolas" panose="020B0609020204030204" pitchFamily="49" charset="0"/>
                <a:ea typeface="JetBrains Mono"/>
              </a:rPr>
              <a:t>(</a:t>
            </a:r>
            <a:r>
              <a:rPr lang="ru-RU" sz="1400" b="0" strike="noStrike" spc="-1">
                <a:solidFill>
                  <a:srgbClr val="7572B9"/>
                </a:solidFill>
                <a:latin typeface="Consolas" panose="020B0609020204030204" pitchFamily="49" charset="0"/>
                <a:ea typeface="JetBrains Mono"/>
              </a:rPr>
              <a:t>input</a:t>
            </a:r>
            <a:r>
              <a:rPr lang="ru-RU" sz="1400" b="0" strike="noStrike" spc="-1">
                <a:solidFill>
                  <a:srgbClr val="99A8BA"/>
                </a:solidFill>
                <a:latin typeface="Consolas" panose="020B0609020204030204" pitchFamily="49" charset="0"/>
                <a:ea typeface="JetBrains Mono"/>
              </a:rPr>
              <a:t>())   # вводим текущее число</a:t>
            </a:r>
            <a:endParaRPr lang="ru-RU" sz="1400" b="0" strike="noStrike" spc="-1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ru-RU" sz="1400" b="0" strike="noStrike" spc="-1">
                <a:solidFill>
                  <a:srgbClr val="99A8BA"/>
                </a:solidFill>
                <a:latin typeface="Consolas" panose="020B0609020204030204" pitchFamily="49" charset="0"/>
                <a:ea typeface="JetBrains Mono"/>
              </a:rPr>
              <a:t>    </a:t>
            </a:r>
            <a:r>
              <a:rPr lang="ru-RU" sz="1400" b="0" strike="noStrike" spc="-1">
                <a:solidFill>
                  <a:srgbClr val="BF6426"/>
                </a:solidFill>
                <a:latin typeface="Consolas" panose="020B0609020204030204" pitchFamily="49" charset="0"/>
                <a:ea typeface="JetBrains Mono"/>
              </a:rPr>
              <a:t>if </a:t>
            </a:r>
            <a:r>
              <a:rPr lang="ru-RU" sz="1400" b="0" strike="noStrike" spc="-1">
                <a:solidFill>
                  <a:srgbClr val="99A8BA"/>
                </a:solidFill>
                <a:latin typeface="Consolas" panose="020B0609020204030204" pitchFamily="49" charset="0"/>
                <a:ea typeface="JetBrains Mono"/>
              </a:rPr>
              <a:t>a[</a:t>
            </a:r>
            <a:r>
              <a:rPr lang="ru-RU" sz="1400" b="0" strike="noStrike" spc="-1">
                <a:solidFill>
                  <a:srgbClr val="5684AD"/>
                </a:solidFill>
                <a:latin typeface="Consolas" panose="020B0609020204030204" pitchFamily="49" charset="0"/>
                <a:ea typeface="JetBrains Mono"/>
              </a:rPr>
              <a:t>0</a:t>
            </a:r>
            <a:r>
              <a:rPr lang="ru-RU" sz="1400" b="0" strike="noStrike" spc="-1">
                <a:solidFill>
                  <a:srgbClr val="99A8BA"/>
                </a:solidFill>
                <a:latin typeface="Consolas" panose="020B0609020204030204" pitchFamily="49" charset="0"/>
                <a:ea typeface="JetBrains Mono"/>
              </a:rPr>
              <a:t>] &gt; m:       # смотрим число в a[0], и обновляем максимум</a:t>
            </a:r>
            <a:endParaRPr lang="ru-RU" sz="1400" b="0" strike="noStrike" spc="-1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ru-RU" sz="1400" b="0" strike="noStrike" spc="-1">
                <a:solidFill>
                  <a:srgbClr val="99A8BA"/>
                </a:solidFill>
                <a:latin typeface="Consolas" panose="020B0609020204030204" pitchFamily="49" charset="0"/>
                <a:ea typeface="JetBrains Mono"/>
              </a:rPr>
              <a:t>        m = a[</a:t>
            </a:r>
            <a:r>
              <a:rPr lang="ru-RU" sz="1400" b="0" strike="noStrike" spc="-1">
                <a:solidFill>
                  <a:srgbClr val="5684AD"/>
                </a:solidFill>
                <a:latin typeface="Consolas" panose="020B0609020204030204" pitchFamily="49" charset="0"/>
                <a:ea typeface="JetBrains Mono"/>
              </a:rPr>
              <a:t>0</a:t>
            </a:r>
            <a:r>
              <a:rPr lang="ru-RU" sz="1400" b="0" strike="noStrike" spc="-1">
                <a:solidFill>
                  <a:srgbClr val="99A8BA"/>
                </a:solidFill>
                <a:latin typeface="Consolas" panose="020B0609020204030204" pitchFamily="49" charset="0"/>
                <a:ea typeface="JetBrains Mono"/>
              </a:rPr>
              <a:t>]       # сохраняем максимальное число, прошедшее через буфер</a:t>
            </a:r>
            <a:endParaRPr lang="ru-RU" sz="1400" b="0" strike="noStrike" spc="-1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ru-RU" sz="1400" b="0" strike="noStrike" spc="-1">
                <a:solidFill>
                  <a:srgbClr val="99A8BA"/>
                </a:solidFill>
                <a:latin typeface="Consolas" panose="020B0609020204030204" pitchFamily="49" charset="0"/>
                <a:ea typeface="JetBrains Mono"/>
              </a:rPr>
              <a:t>    smx = </a:t>
            </a:r>
            <a:r>
              <a:rPr lang="ru-RU" sz="1400" b="0" strike="noStrike" spc="-1">
                <a:solidFill>
                  <a:srgbClr val="7572B9"/>
                </a:solidFill>
                <a:latin typeface="Consolas" panose="020B0609020204030204" pitchFamily="49" charset="0"/>
                <a:ea typeface="JetBrains Mono"/>
              </a:rPr>
              <a:t>max</a:t>
            </a:r>
            <a:r>
              <a:rPr lang="ru-RU" sz="1400" b="0" strike="noStrike" spc="-1">
                <a:solidFill>
                  <a:srgbClr val="99A8BA"/>
                </a:solidFill>
                <a:latin typeface="Consolas" panose="020B0609020204030204" pitchFamily="49" charset="0"/>
                <a:ea typeface="JetBrains Mono"/>
              </a:rPr>
              <a:t>(smx</a:t>
            </a:r>
            <a:r>
              <a:rPr lang="ru-RU" sz="1400" b="0" strike="noStrike" spc="-1">
                <a:solidFill>
                  <a:srgbClr val="BF6426"/>
                </a:solidFill>
                <a:latin typeface="Consolas" panose="020B0609020204030204" pitchFamily="49" charset="0"/>
                <a:ea typeface="JetBrains Mono"/>
              </a:rPr>
              <a:t>, </a:t>
            </a:r>
            <a:r>
              <a:rPr lang="ru-RU" sz="1400" b="0" strike="noStrike" spc="-1">
                <a:solidFill>
                  <a:srgbClr val="99A8BA"/>
                </a:solidFill>
                <a:latin typeface="Consolas" panose="020B0609020204030204" pitchFamily="49" charset="0"/>
                <a:ea typeface="JetBrains Mono"/>
              </a:rPr>
              <a:t>m + x)  # обновляем ответ, если сумма текущего числа и </a:t>
            </a:r>
            <a:r>
              <a:rPr sz="1400">
                <a:latin typeface="Consolas" panose="020B0609020204030204" pitchFamily="49" charset="0"/>
              </a:rPr>
              <a:t/>
            </a:r>
            <a:br>
              <a:rPr sz="1400">
                <a:latin typeface="Consolas" panose="020B0609020204030204" pitchFamily="49" charset="0"/>
              </a:rPr>
            </a:br>
            <a:r>
              <a:rPr lang="ru-RU" sz="1400" b="0" strike="noStrike" spc="-1">
                <a:solidFill>
                  <a:srgbClr val="99A8BA"/>
                </a:solidFill>
                <a:latin typeface="Consolas" panose="020B0609020204030204" pitchFamily="49" charset="0"/>
                <a:ea typeface="JetBrains Mono"/>
              </a:rPr>
              <a:t>                           # максимального больше, чем ответ</a:t>
            </a:r>
            <a:endParaRPr lang="ru-RU" sz="1400" b="0" strike="noStrike" spc="-1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ru-RU" sz="1400" b="0" strike="noStrike" spc="-1">
                <a:solidFill>
                  <a:srgbClr val="99A8BA"/>
                </a:solidFill>
                <a:latin typeface="Consolas" panose="020B0609020204030204" pitchFamily="49" charset="0"/>
                <a:ea typeface="JetBrains Mono"/>
              </a:rPr>
              <a:t>    </a:t>
            </a:r>
            <a:r>
              <a:rPr lang="ru-RU" sz="1400" b="0" strike="noStrike" spc="-1">
                <a:solidFill>
                  <a:srgbClr val="BF6426"/>
                </a:solidFill>
                <a:latin typeface="Consolas" panose="020B0609020204030204" pitchFamily="49" charset="0"/>
                <a:ea typeface="JetBrains Mono"/>
              </a:rPr>
              <a:t>for </a:t>
            </a:r>
            <a:r>
              <a:rPr lang="ru-RU" sz="1400" b="0" strike="noStrike" spc="-1">
                <a:solidFill>
                  <a:srgbClr val="99A8BA"/>
                </a:solidFill>
                <a:latin typeface="Consolas" panose="020B0609020204030204" pitchFamily="49" charset="0"/>
                <a:ea typeface="JetBrains Mono"/>
              </a:rPr>
              <a:t>j </a:t>
            </a:r>
            <a:r>
              <a:rPr lang="ru-RU" sz="1400" b="0" strike="noStrike" spc="-1">
                <a:solidFill>
                  <a:srgbClr val="BF6426"/>
                </a:solidFill>
                <a:latin typeface="Consolas" panose="020B0609020204030204" pitchFamily="49" charset="0"/>
                <a:ea typeface="JetBrains Mono"/>
              </a:rPr>
              <a:t>in </a:t>
            </a:r>
            <a:r>
              <a:rPr lang="ru-RU" sz="1400" b="0" strike="noStrike" spc="-1">
                <a:solidFill>
                  <a:srgbClr val="7572B9"/>
                </a:solidFill>
                <a:latin typeface="Consolas" panose="020B0609020204030204" pitchFamily="49" charset="0"/>
                <a:ea typeface="JetBrains Mono"/>
              </a:rPr>
              <a:t>range</a:t>
            </a:r>
            <a:r>
              <a:rPr lang="ru-RU" sz="1400" b="0" strike="noStrike" spc="-1">
                <a:solidFill>
                  <a:srgbClr val="99A8BA"/>
                </a:solidFill>
                <a:latin typeface="Consolas" panose="020B0609020204030204" pitchFamily="49" charset="0"/>
                <a:ea typeface="JetBrains Mono"/>
              </a:rPr>
              <a:t>(</a:t>
            </a:r>
            <a:r>
              <a:rPr lang="ru-RU" sz="1400" b="0" strike="noStrike" spc="-1">
                <a:solidFill>
                  <a:srgbClr val="5684AD"/>
                </a:solidFill>
                <a:latin typeface="Consolas" panose="020B0609020204030204" pitchFamily="49" charset="0"/>
                <a:ea typeface="JetBrains Mono"/>
              </a:rPr>
              <a:t>0</a:t>
            </a:r>
            <a:r>
              <a:rPr lang="ru-RU" sz="1400" b="0" strike="noStrike" spc="-1">
                <a:solidFill>
                  <a:srgbClr val="BF6426"/>
                </a:solidFill>
                <a:latin typeface="Consolas" panose="020B0609020204030204" pitchFamily="49" charset="0"/>
                <a:ea typeface="JetBrains Mono"/>
              </a:rPr>
              <a:t>, </a:t>
            </a:r>
            <a:r>
              <a:rPr lang="ru-RU" sz="1400" b="0" strike="noStrike" spc="-1">
                <a:solidFill>
                  <a:srgbClr val="99A8BA"/>
                </a:solidFill>
                <a:latin typeface="Consolas" panose="020B0609020204030204" pitchFamily="49" charset="0"/>
                <a:ea typeface="JetBrains Mono"/>
              </a:rPr>
              <a:t>k-</a:t>
            </a:r>
            <a:r>
              <a:rPr lang="ru-RU" sz="1400" b="0" strike="noStrike" spc="-1">
                <a:solidFill>
                  <a:srgbClr val="5684AD"/>
                </a:solidFill>
                <a:latin typeface="Consolas" panose="020B0609020204030204" pitchFamily="49" charset="0"/>
                <a:ea typeface="JetBrains Mono"/>
              </a:rPr>
              <a:t>1</a:t>
            </a:r>
            <a:r>
              <a:rPr lang="ru-RU" sz="1400" b="0" strike="noStrike" spc="-1">
                <a:solidFill>
                  <a:srgbClr val="99A8BA"/>
                </a:solidFill>
                <a:latin typeface="Consolas" panose="020B0609020204030204" pitchFamily="49" charset="0"/>
                <a:ea typeface="JetBrains Mono"/>
              </a:rPr>
              <a:t>):  # сдвигаем элементы в массиве-буфере</a:t>
            </a:r>
            <a:endParaRPr lang="ru-RU" sz="1400" b="0" strike="noStrike" spc="-1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ru-RU" sz="1400" b="0" strike="noStrike" spc="-1">
                <a:solidFill>
                  <a:srgbClr val="99A8BA"/>
                </a:solidFill>
                <a:latin typeface="Consolas" panose="020B0609020204030204" pitchFamily="49" charset="0"/>
                <a:ea typeface="JetBrains Mono"/>
              </a:rPr>
              <a:t>        a[j] = a[j+</a:t>
            </a:r>
            <a:r>
              <a:rPr lang="ru-RU" sz="1400" b="0" strike="noStrike" spc="-1">
                <a:solidFill>
                  <a:srgbClr val="5684AD"/>
                </a:solidFill>
                <a:latin typeface="Consolas" panose="020B0609020204030204" pitchFamily="49" charset="0"/>
                <a:ea typeface="JetBrains Mono"/>
              </a:rPr>
              <a:t>1</a:t>
            </a:r>
            <a:r>
              <a:rPr lang="ru-RU" sz="1400" b="0" strike="noStrike" spc="-1">
                <a:solidFill>
                  <a:srgbClr val="99A8BA"/>
                </a:solidFill>
                <a:latin typeface="Consolas" panose="020B0609020204030204" pitchFamily="49" charset="0"/>
                <a:ea typeface="JetBrains Mono"/>
              </a:rPr>
              <a:t>]</a:t>
            </a:r>
            <a:endParaRPr lang="ru-RU" sz="1400" b="0" strike="noStrike" spc="-1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ru-RU" sz="1400" b="0" strike="noStrike" spc="-1">
                <a:solidFill>
                  <a:srgbClr val="99A8BA"/>
                </a:solidFill>
                <a:latin typeface="Consolas" panose="020B0609020204030204" pitchFamily="49" charset="0"/>
                <a:ea typeface="JetBrains Mono"/>
              </a:rPr>
              <a:t>    a[k-</a:t>
            </a:r>
            <a:r>
              <a:rPr lang="ru-RU" sz="1400" b="0" strike="noStrike" spc="-1">
                <a:solidFill>
                  <a:srgbClr val="5684AD"/>
                </a:solidFill>
                <a:latin typeface="Consolas" panose="020B0609020204030204" pitchFamily="49" charset="0"/>
                <a:ea typeface="JetBrains Mono"/>
              </a:rPr>
              <a:t>1</a:t>
            </a:r>
            <a:r>
              <a:rPr lang="ru-RU" sz="1400" b="0" strike="noStrike" spc="-1">
                <a:solidFill>
                  <a:srgbClr val="99A8BA"/>
                </a:solidFill>
                <a:latin typeface="Consolas" panose="020B0609020204030204" pitchFamily="49" charset="0"/>
                <a:ea typeface="JetBrains Mono"/>
              </a:rPr>
              <a:t>] = x               # записываем текущее число последним в буфер</a:t>
            </a:r>
            <a:endParaRPr lang="ru-RU" sz="1400" b="0" strike="noStrike" spc="-1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ru-RU" sz="1400" b="0" strike="noStrike" spc="-1">
                <a:solidFill>
                  <a:srgbClr val="7572B9"/>
                </a:solidFill>
                <a:latin typeface="Consolas" panose="020B0609020204030204" pitchFamily="49" charset="0"/>
                <a:ea typeface="JetBrains Mono"/>
              </a:rPr>
              <a:t>print</a:t>
            </a:r>
            <a:r>
              <a:rPr lang="ru-RU" sz="1400" b="0" strike="noStrike" spc="-1">
                <a:solidFill>
                  <a:srgbClr val="99A8BA"/>
                </a:solidFill>
                <a:latin typeface="Consolas" panose="020B0609020204030204" pitchFamily="49" charset="0"/>
                <a:ea typeface="JetBrains Mono"/>
              </a:rPr>
              <a:t>(smx)    # ответ</a:t>
            </a:r>
            <a:endParaRPr lang="ru-RU" sz="1400" b="0" strike="noStrike" spc="-1">
              <a:solidFill>
                <a:srgbClr val="000000"/>
              </a:solidFill>
              <a:latin typeface="Consolas" panose="020B0609020204030204" pitchFamily="49" charset="0"/>
            </a:endParaRPr>
          </a:p>
        </p:txBody>
      </p:sp>
      <p:sp>
        <p:nvSpPr>
          <p:cNvPr id="113" name="TextBox 112"/>
          <p:cNvSpPr txBox="1"/>
          <p:nvPr/>
        </p:nvSpPr>
        <p:spPr>
          <a:xfrm>
            <a:off x="510480" y="1314000"/>
            <a:ext cx="3593520" cy="31608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Autofit/>
          </a:bodyPr>
          <a:lstStyle/>
          <a:p>
            <a:r>
              <a:rPr lang="ru-RU" sz="1600" b="1" strike="noStrike" spc="-1">
                <a:solidFill>
                  <a:srgbClr val="000000"/>
                </a:solidFill>
                <a:latin typeface="Arial"/>
              </a:rPr>
              <a:t>Реализация на языке Python</a:t>
            </a:r>
            <a:endParaRPr lang="ru-RU" sz="16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504360" y="719640"/>
            <a:ext cx="9000000" cy="540000"/>
          </a:xfrm>
          <a:prstGeom prst="rect">
            <a:avLst/>
          </a:prstGeom>
          <a:solidFill>
            <a:srgbClr val="F6FCF2"/>
          </a:solidFill>
          <a:ln w="0">
            <a:solidFill>
              <a:srgbClr val="CCCCCC"/>
            </a:solidFill>
          </a:ln>
        </p:spPr>
        <p:txBody>
          <a:bodyPr lIns="144000" tIns="144000" rIns="144000" bIns="144000" anchor="t">
            <a:noAutofit/>
          </a:bodyPr>
          <a:lstStyle/>
          <a:p>
            <a:r>
              <a:rPr lang="ru-RU" sz="1600" b="1" strike="noStrike" spc="-1">
                <a:solidFill>
                  <a:srgbClr val="000000"/>
                </a:solidFill>
                <a:latin typeface="Arial"/>
                <a:ea typeface="PingFang SC"/>
              </a:rPr>
              <a:t>Задача 4 (41430).</a:t>
            </a:r>
            <a:r>
              <a:rPr lang="ru-RU" sz="1600" b="0" strike="noStrike" spc="-1">
                <a:solidFill>
                  <a:srgbClr val="000000"/>
                </a:solidFill>
                <a:latin typeface="Arial"/>
                <a:ea typeface="PingFang SC"/>
              </a:rPr>
              <a:t> Максимальная сумма пары чисел на расстоянии не менее 8.</a:t>
            </a:r>
            <a:endParaRPr lang="ru-RU" sz="16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5" name="PlaceHolder 1"/>
          <p:cNvSpPr>
            <a:spLocks noGrp="1"/>
          </p:cNvSpPr>
          <p:nvPr>
            <p:ph type="title"/>
          </p:nvPr>
        </p:nvSpPr>
        <p:spPr>
          <a:xfrm>
            <a:off x="504720" y="225720"/>
            <a:ext cx="9071640" cy="313920"/>
          </a:xfrm>
          <a:prstGeom prst="rect">
            <a:avLst/>
          </a:prstGeom>
          <a:noFill/>
          <a:ln w="3600">
            <a:solidFill>
              <a:srgbClr val="3465A4"/>
            </a:solidFill>
            <a:round/>
          </a:ln>
        </p:spPr>
        <p:txBody>
          <a:bodyPr lIns="36000" tIns="0" rIns="36000" bIns="0" anchor="ctr" anchorCtr="1">
            <a:noAutofit/>
          </a:bodyPr>
          <a:lstStyle/>
          <a:p>
            <a:pPr indent="0">
              <a:buNone/>
            </a:pPr>
            <a:r>
              <a:rPr lang="ru-RU" sz="1800" b="1" strike="noStrike" spc="-1">
                <a:solidFill>
                  <a:srgbClr val="000000"/>
                </a:solidFill>
                <a:latin typeface="Arial"/>
                <a:ea typeface="PingFang SC"/>
              </a:rPr>
              <a:t>Вопрос 27. </a:t>
            </a:r>
            <a:r>
              <a:rPr lang="ru-RU" sz="1800" b="1" strike="noStrike" spc="-1">
                <a:solidFill>
                  <a:srgbClr val="000000"/>
                </a:solidFill>
                <a:latin typeface="Arial"/>
              </a:rPr>
              <a:t>Задачи прошлых лет</a:t>
            </a:r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116" name="Таблица 115"/>
          <p:cNvGraphicFramePr/>
          <p:nvPr/>
        </p:nvGraphicFramePr>
        <p:xfrm>
          <a:off x="4767120" y="1635840"/>
          <a:ext cx="4194000" cy="365760"/>
        </p:xfrm>
        <a:graphic>
          <a:graphicData uri="http://schemas.openxmlformats.org/drawingml/2006/table">
            <a:tbl>
              <a:tblPr/>
              <a:tblGrid>
                <a:gridCol w="524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45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245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245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245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245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2452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2236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28320">
                <a:tc>
                  <a:txBody>
                    <a:bodyPr/>
                    <a:lstStyle/>
                    <a:p>
                      <a:pPr algn="ctr"/>
                      <a:r>
                        <a:rPr lang="ru-RU" sz="1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a</a:t>
                      </a:r>
                      <a:r>
                        <a:rPr lang="ru-RU" sz="1800" b="0" strike="noStrike" spc="-1" baseline="-8000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36000" marR="36000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7200">
                      <a:solidFill>
                        <a:srgbClr val="000000"/>
                      </a:solidFill>
                      <a:prstDash val="solid"/>
                    </a:lnT>
                    <a:lnB w="72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a</a:t>
                      </a:r>
                      <a:r>
                        <a:rPr lang="ru-RU" sz="1800" b="0" strike="noStrike" spc="-1" baseline="-8000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36000" marR="36000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7200">
                      <a:solidFill>
                        <a:srgbClr val="000000"/>
                      </a:solidFill>
                      <a:prstDash val="solid"/>
                    </a:lnT>
                    <a:lnB w="72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a</a:t>
                      </a:r>
                      <a:r>
                        <a:rPr lang="ru-RU" sz="1800" b="0" strike="noStrike" spc="-1" baseline="-8000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36000" marR="36000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7200">
                      <a:solidFill>
                        <a:srgbClr val="000000"/>
                      </a:solidFill>
                      <a:prstDash val="solid"/>
                    </a:lnT>
                    <a:lnB w="72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a</a:t>
                      </a:r>
                      <a:r>
                        <a:rPr lang="ru-RU" sz="1800" b="0" strike="noStrike" spc="-1" baseline="-8000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36000" marR="36000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7200">
                      <a:solidFill>
                        <a:srgbClr val="000000"/>
                      </a:solidFill>
                      <a:prstDash val="solid"/>
                    </a:lnT>
                    <a:lnB w="72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a</a:t>
                      </a:r>
                      <a:r>
                        <a:rPr lang="ru-RU" sz="1800" b="0" strike="noStrike" spc="-1" baseline="-8000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36000" marR="36000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7200">
                      <a:solidFill>
                        <a:srgbClr val="000000"/>
                      </a:solidFill>
                      <a:prstDash val="solid"/>
                    </a:lnT>
                    <a:lnB w="72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a</a:t>
                      </a:r>
                      <a:r>
                        <a:rPr lang="ru-RU" sz="1800" b="0" strike="noStrike" spc="-1" baseline="-8000">
                          <a:solidFill>
                            <a:srgbClr val="000000"/>
                          </a:solidFill>
                          <a:latin typeface="Arial"/>
                        </a:rPr>
                        <a:t>5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36000" marR="36000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7200">
                      <a:solidFill>
                        <a:srgbClr val="000000"/>
                      </a:solidFill>
                      <a:prstDash val="solid"/>
                    </a:lnT>
                    <a:lnB w="72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a</a:t>
                      </a:r>
                      <a:r>
                        <a:rPr lang="ru-RU" sz="1800" b="0" strike="noStrike" spc="-1" baseline="-8000">
                          <a:solidFill>
                            <a:srgbClr val="000000"/>
                          </a:solidFill>
                          <a:latin typeface="Arial"/>
                        </a:rPr>
                        <a:t>6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36000" marR="36000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7200">
                      <a:solidFill>
                        <a:srgbClr val="000000"/>
                      </a:solidFill>
                      <a:prstDash val="solid"/>
                    </a:lnT>
                    <a:lnB w="72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a</a:t>
                      </a:r>
                      <a:r>
                        <a:rPr lang="ru-RU" sz="1800" b="0" strike="noStrike" spc="-1" baseline="-8000">
                          <a:solidFill>
                            <a:srgbClr val="000000"/>
                          </a:solidFill>
                          <a:latin typeface="Arial"/>
                        </a:rPr>
                        <a:t>7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36000" marR="36000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7200">
                      <a:solidFill>
                        <a:srgbClr val="000000"/>
                      </a:solidFill>
                      <a:prstDash val="solid"/>
                    </a:lnT>
                    <a:lnB w="72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17" name="Таблица 116"/>
          <p:cNvGraphicFramePr/>
          <p:nvPr/>
        </p:nvGraphicFramePr>
        <p:xfrm>
          <a:off x="8919720" y="1640880"/>
          <a:ext cx="524520" cy="365760"/>
        </p:xfrm>
        <a:graphic>
          <a:graphicData uri="http://schemas.openxmlformats.org/drawingml/2006/table">
            <a:tbl>
              <a:tblPr/>
              <a:tblGrid>
                <a:gridCol w="524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28320">
                <a:tc>
                  <a:txBody>
                    <a:bodyPr/>
                    <a:lstStyle/>
                    <a:p>
                      <a:pPr algn="ctr"/>
                      <a:r>
                        <a:rPr lang="ru-RU" sz="1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x</a:t>
                      </a:r>
                    </a:p>
                  </a:txBody>
                  <a:tcPr marL="36000" marR="36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TextBox 117"/>
          <p:cNvSpPr txBox="1"/>
          <p:nvPr/>
        </p:nvSpPr>
        <p:spPr>
          <a:xfrm>
            <a:off x="540000" y="613080"/>
            <a:ext cx="9000000" cy="500040"/>
          </a:xfrm>
          <a:prstGeom prst="rect">
            <a:avLst/>
          </a:prstGeom>
          <a:solidFill>
            <a:srgbClr val="FFFFFF"/>
          </a:solidFill>
          <a:ln w="0">
            <a:noFill/>
          </a:ln>
        </p:spPr>
        <p:txBody>
          <a:bodyPr lIns="144000" tIns="144000" rIns="144000" bIns="144000" anchor="t">
            <a:noAutofit/>
          </a:bodyPr>
          <a:lstStyle/>
          <a:p>
            <a:r>
              <a:rPr lang="ru-RU" sz="1500" b="0" strike="noStrike" spc="-1">
                <a:solidFill>
                  <a:srgbClr val="000000"/>
                </a:solidFill>
                <a:latin typeface="Arial"/>
              </a:rPr>
              <a:t>Глобальная копилка &gt; 11-ЕГЭ-Дополнительные задачи &gt; 27.3 Анализ пар</a:t>
            </a:r>
          </a:p>
        </p:txBody>
      </p:sp>
      <p:sp>
        <p:nvSpPr>
          <p:cNvPr id="119" name="PlaceHolder 1"/>
          <p:cNvSpPr>
            <a:spLocks noGrp="1"/>
          </p:cNvSpPr>
          <p:nvPr>
            <p:ph type="title"/>
          </p:nvPr>
        </p:nvSpPr>
        <p:spPr>
          <a:xfrm>
            <a:off x="504360" y="226080"/>
            <a:ext cx="9071640" cy="313920"/>
          </a:xfrm>
          <a:prstGeom prst="rect">
            <a:avLst/>
          </a:prstGeom>
          <a:noFill/>
          <a:ln w="3600">
            <a:solidFill>
              <a:srgbClr val="3465A4"/>
            </a:solidFill>
            <a:round/>
          </a:ln>
        </p:spPr>
        <p:txBody>
          <a:bodyPr lIns="36000" tIns="0" rIns="36000" bIns="0" anchor="ctr" anchorCtr="1">
            <a:noAutofit/>
          </a:bodyPr>
          <a:lstStyle/>
          <a:p>
            <a:pPr indent="0">
              <a:buNone/>
            </a:pPr>
            <a:r>
              <a:rPr lang="ru-RU" sz="1800" b="1" strike="noStrike" spc="-1">
                <a:solidFill>
                  <a:srgbClr val="000000"/>
                </a:solidFill>
                <a:latin typeface="Arial"/>
              </a:rPr>
              <a:t>Вопрос 27. Задачи прошлых лет</a:t>
            </a:r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0" name="TextBox 119"/>
          <p:cNvSpPr txBox="1"/>
          <p:nvPr/>
        </p:nvSpPr>
        <p:spPr>
          <a:xfrm>
            <a:off x="540000" y="1246320"/>
            <a:ext cx="9000000" cy="2079360"/>
          </a:xfrm>
          <a:prstGeom prst="rect">
            <a:avLst/>
          </a:prstGeom>
          <a:solidFill>
            <a:srgbClr val="F6FCF2"/>
          </a:solidFill>
          <a:ln w="0">
            <a:solidFill>
              <a:srgbClr val="CCCCCC"/>
            </a:solidFill>
          </a:ln>
        </p:spPr>
        <p:txBody>
          <a:bodyPr lIns="144000" tIns="144000" rIns="144000" bIns="144000" anchor="t">
            <a:noAutofit/>
          </a:bodyPr>
          <a:lstStyle/>
          <a:p>
            <a:r>
              <a:rPr lang="ru-RU" sz="1600" b="1" strike="noStrike" spc="-1">
                <a:solidFill>
                  <a:srgbClr val="000000"/>
                </a:solidFill>
                <a:latin typeface="Arial"/>
              </a:rPr>
              <a:t>Задача 5 (34984).</a:t>
            </a:r>
            <a:r>
              <a:rPr lang="ru-RU" sz="1600" b="0" strike="noStrike" spc="-1">
                <a:solidFill>
                  <a:srgbClr val="000000"/>
                </a:solidFill>
                <a:latin typeface="Arial"/>
              </a:rPr>
              <a:t> </a:t>
            </a:r>
            <a:r>
              <a:rPr lang="ru-RU" sz="1600" b="0" strike="noStrike" spc="-1">
                <a:solidFill>
                  <a:srgbClr val="191C1F"/>
                </a:solidFill>
                <a:latin typeface="Arial"/>
                <a:ea typeface="HelveticaNeue"/>
              </a:rPr>
              <a:t>На вход программы поступает последовательность из </a:t>
            </a:r>
            <a:r>
              <a:rPr lang="ru-RU" sz="1600" b="0" strike="noStrike" spc="-1">
                <a:solidFill>
                  <a:srgbClr val="00001A"/>
                </a:solidFill>
                <a:latin typeface="JetBrains Mono NL"/>
                <a:ea typeface="JetBrainsMonoNL-Regular"/>
              </a:rPr>
              <a:t>N</a:t>
            </a:r>
            <a:r>
              <a:rPr lang="ru-RU" sz="1600" b="0" strike="noStrike" spc="-1">
                <a:solidFill>
                  <a:srgbClr val="191C1F"/>
                </a:solidFill>
                <a:latin typeface="Arial"/>
                <a:ea typeface="HelveticaNeue"/>
              </a:rPr>
              <a:t> целых положительных чисел. Рассматриваются все пары различных элементов последовательности (элементы пары не обязаны стоять в последовательности рядом, порядок элементов в паре неважен). Необходимо определить такую максимальную сумму элементов пары, чтобы </a:t>
            </a:r>
            <a:r>
              <a:rPr lang="ru-RU" sz="1600" b="1" strike="noStrike" spc="-1">
                <a:solidFill>
                  <a:srgbClr val="191C1F"/>
                </a:solidFill>
                <a:latin typeface="Arial"/>
                <a:ea typeface="HelveticaNeue"/>
              </a:rPr>
              <a:t>суммы элементов пары</a:t>
            </a:r>
            <a:r>
              <a:rPr lang="ru-RU" sz="1600" b="0" strike="noStrike" spc="-1">
                <a:solidFill>
                  <a:srgbClr val="191C1F"/>
                </a:solidFill>
                <a:latin typeface="Arial"/>
                <a:ea typeface="HelveticaNeue"/>
              </a:rPr>
              <a:t> и </a:t>
            </a:r>
            <a:r>
              <a:rPr lang="ru-RU" sz="1600" b="1" strike="noStrike" spc="-1">
                <a:solidFill>
                  <a:srgbClr val="191C1F"/>
                </a:solidFill>
                <a:latin typeface="Arial"/>
                <a:ea typeface="HelveticaNeue"/>
              </a:rPr>
              <a:t>их индексов</a:t>
            </a:r>
            <a:r>
              <a:rPr lang="ru-RU" sz="1600" b="0" strike="noStrike" spc="-1">
                <a:solidFill>
                  <a:srgbClr val="191C1F"/>
                </a:solidFill>
                <a:latin typeface="Arial"/>
                <a:ea typeface="HelveticaNeue"/>
              </a:rPr>
              <a:t> были кратны 3. Если такой суммы не найдется, вывести «</a:t>
            </a:r>
            <a:r>
              <a:rPr lang="ru-RU" sz="1600" b="0" strike="noStrike" spc="-1">
                <a:solidFill>
                  <a:srgbClr val="00001A"/>
                </a:solidFill>
                <a:latin typeface="JetBrains Mono NL"/>
                <a:ea typeface="JetBrainsMonoNL-Regular"/>
              </a:rPr>
              <a:t>–1</a:t>
            </a:r>
            <a:r>
              <a:rPr lang="ru-RU" sz="1600" b="0" strike="noStrike" spc="-1">
                <a:solidFill>
                  <a:srgbClr val="191C1F"/>
                </a:solidFill>
                <a:latin typeface="Arial"/>
                <a:ea typeface="HelveticaNeue"/>
              </a:rPr>
              <a:t>». Нумерация элементов начинается с </a:t>
            </a:r>
            <a:r>
              <a:rPr lang="ru-RU" sz="1600" b="0" strike="noStrike" spc="-1">
                <a:solidFill>
                  <a:srgbClr val="191C1F"/>
                </a:solidFill>
                <a:latin typeface="JetBrains Mono NL"/>
                <a:ea typeface="HelveticaNeue"/>
              </a:rPr>
              <a:t>1</a:t>
            </a:r>
            <a:r>
              <a:rPr lang="ru-RU" sz="1600" b="0" strike="noStrike" spc="-1">
                <a:solidFill>
                  <a:srgbClr val="191C1F"/>
                </a:solidFill>
                <a:latin typeface="Arial"/>
                <a:ea typeface="HelveticaNeue"/>
              </a:rPr>
              <a:t>.</a:t>
            </a:r>
            <a:endParaRPr lang="ru-RU" sz="1600" b="0" strike="noStrike" spc="-1">
              <a:solidFill>
                <a:srgbClr val="000000"/>
              </a:solidFill>
              <a:latin typeface="Arial"/>
            </a:endParaRPr>
          </a:p>
          <a:p>
            <a:r>
              <a:rPr lang="ru-RU" sz="1600" b="0" strike="noStrike" spc="-1">
                <a:solidFill>
                  <a:srgbClr val="00001A"/>
                </a:solidFill>
                <a:latin typeface="Arial"/>
                <a:ea typeface="JetBrainsMonoNL-Regular"/>
              </a:rPr>
              <a:t>Напишите эффективную по памяти и времени программу.</a:t>
            </a:r>
            <a:endParaRPr lang="ru-RU" sz="16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1" name="TextBox 120"/>
          <p:cNvSpPr txBox="1"/>
          <p:nvPr/>
        </p:nvSpPr>
        <p:spPr>
          <a:xfrm>
            <a:off x="540000" y="3420000"/>
            <a:ext cx="3420000" cy="2047320"/>
          </a:xfrm>
          <a:prstGeom prst="rect">
            <a:avLst/>
          </a:prstGeom>
          <a:solidFill>
            <a:srgbClr val="FFFFFF"/>
          </a:solidFill>
          <a:ln w="0">
            <a:noFill/>
          </a:ln>
        </p:spPr>
        <p:txBody>
          <a:bodyPr lIns="144000" tIns="144000" rIns="144000" bIns="144000" anchor="t">
            <a:noAutofit/>
          </a:bodyPr>
          <a:lstStyle/>
          <a:p>
            <a:pPr>
              <a:lnSpc>
                <a:spcPct val="100000"/>
              </a:lnSpc>
              <a:spcBef>
                <a:spcPts val="1191"/>
              </a:spcBef>
              <a:spcAft>
                <a:spcPts val="992"/>
              </a:spcAft>
            </a:pPr>
            <a:r>
              <a:rPr lang="ru-RU" sz="1600" b="1" strike="noStrike" spc="-1">
                <a:solidFill>
                  <a:srgbClr val="000000"/>
                </a:solidFill>
                <a:latin typeface="Arial"/>
                <a:ea typeface="PingFang SC"/>
              </a:rPr>
              <a:t>Пример</a:t>
            </a:r>
            <a:endParaRPr lang="ru-RU" sz="16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1191"/>
              </a:spcBef>
              <a:spcAft>
                <a:spcPts val="992"/>
              </a:spcAft>
            </a:pPr>
            <a:r>
              <a:rPr lang="ru-RU" sz="1600" b="0" strike="noStrike" spc="-1">
                <a:solidFill>
                  <a:srgbClr val="000000"/>
                </a:solidFill>
                <a:latin typeface="Arial"/>
                <a:ea typeface="PingFang SC"/>
              </a:rPr>
              <a:t>Входные данные</a:t>
            </a:r>
            <a:r>
              <a:rPr sz="1600"/>
              <a:t/>
            </a:r>
            <a:br>
              <a:rPr sz="1600"/>
            </a:br>
            <a:r>
              <a:rPr lang="ru-RU" sz="1600" b="0" strike="noStrike" spc="-1">
                <a:solidFill>
                  <a:srgbClr val="00001A"/>
                </a:solidFill>
                <a:latin typeface="Consolas" panose="020B0609020204030204" pitchFamily="49" charset="0"/>
                <a:ea typeface="JetBrainsMonoNL-Regular"/>
              </a:rPr>
              <a:t>10 </a:t>
            </a:r>
            <a:r>
              <a:rPr sz="1600">
                <a:latin typeface="Consolas" panose="020B0609020204030204" pitchFamily="49" charset="0"/>
              </a:rPr>
              <a:t/>
            </a:r>
            <a:br>
              <a:rPr sz="1600">
                <a:latin typeface="Consolas" panose="020B0609020204030204" pitchFamily="49" charset="0"/>
              </a:rPr>
            </a:br>
            <a:r>
              <a:rPr lang="ru-RU" sz="1600" b="0" strike="noStrike" spc="-1">
                <a:solidFill>
                  <a:srgbClr val="00001A"/>
                </a:solidFill>
                <a:latin typeface="Consolas" panose="020B0609020204030204" pitchFamily="49" charset="0"/>
                <a:ea typeface="JetBrainsMonoNL-Regular"/>
              </a:rPr>
              <a:t>1 2 3 4 5 6 7 8 9 10</a:t>
            </a:r>
            <a:endParaRPr lang="ru-RU" sz="1600" b="0" strike="noStrike" spc="-1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ru-RU" sz="1600" b="0" strike="noStrike" spc="-1">
                <a:solidFill>
                  <a:srgbClr val="00001A"/>
                </a:solidFill>
                <a:latin typeface="Arial"/>
                <a:ea typeface="JetBrainsMonoNL-Regular"/>
              </a:rPr>
              <a:t>Выходные данные</a:t>
            </a:r>
            <a:endParaRPr lang="ru-RU" sz="1600" b="0" strike="noStrike" spc="-1">
              <a:solidFill>
                <a:srgbClr val="000000"/>
              </a:solidFill>
              <a:latin typeface="Arial"/>
            </a:endParaRPr>
          </a:p>
          <a:p>
            <a:r>
              <a:rPr lang="ru-RU" sz="1600" b="0" strike="noStrike" spc="-1">
                <a:solidFill>
                  <a:srgbClr val="00001A"/>
                </a:solidFill>
                <a:latin typeface="Consolas" panose="020B0609020204030204" pitchFamily="49" charset="0"/>
                <a:ea typeface="JetBrainsMonoNL-Regular"/>
              </a:rPr>
              <a:t>18</a:t>
            </a:r>
            <a:endParaRPr lang="ru-RU" sz="1600" b="0" strike="noStrike" spc="-1">
              <a:solidFill>
                <a:srgbClr val="000000"/>
              </a:solidFill>
              <a:latin typeface="Consolas" panose="020B0609020204030204" pitchFamily="49" charset="0"/>
            </a:endParaRPr>
          </a:p>
        </p:txBody>
      </p:sp>
      <p:sp>
        <p:nvSpPr>
          <p:cNvPr id="122" name="TextBox 121"/>
          <p:cNvSpPr txBox="1"/>
          <p:nvPr/>
        </p:nvSpPr>
        <p:spPr>
          <a:xfrm>
            <a:off x="4320000" y="3600000"/>
            <a:ext cx="2812680" cy="103572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Autofit/>
          </a:bodyPr>
          <a:lstStyle/>
          <a:p>
            <a:r>
              <a:rPr lang="ru-RU" sz="1600" b="1" strike="noStrike" spc="-1">
                <a:solidFill>
                  <a:srgbClr val="00001A"/>
                </a:solidFill>
                <a:latin typeface="Arial"/>
                <a:ea typeface="JetBrainsMonoNL-Regular"/>
              </a:rPr>
              <a:t>Пояснение</a:t>
            </a:r>
            <a:endParaRPr lang="ru-RU" sz="1600" b="0" strike="noStrike" spc="-1">
              <a:solidFill>
                <a:srgbClr val="000000"/>
              </a:solidFill>
              <a:latin typeface="Arial"/>
            </a:endParaRPr>
          </a:p>
          <a:p>
            <a:endParaRPr lang="ru-RU" sz="1600" b="0" strike="noStrike" spc="-1">
              <a:solidFill>
                <a:srgbClr val="000000"/>
              </a:solidFill>
              <a:latin typeface="Arial"/>
            </a:endParaRPr>
          </a:p>
          <a:p>
            <a:r>
              <a:rPr lang="ru-RU" sz="1600" b="0" strike="noStrike" spc="-1">
                <a:solidFill>
                  <a:srgbClr val="00001A"/>
                </a:solidFill>
                <a:latin typeface="Arial"/>
                <a:ea typeface="JetBrainsMonoNL-Regular"/>
              </a:rPr>
              <a:t>найденная пара</a:t>
            </a:r>
            <a:endParaRPr lang="ru-RU" sz="1600" b="0" strike="noStrike" spc="-1">
              <a:solidFill>
                <a:srgbClr val="000000"/>
              </a:solidFill>
              <a:latin typeface="Arial"/>
            </a:endParaRPr>
          </a:p>
          <a:p>
            <a:r>
              <a:rPr lang="ru-RU" sz="1600" b="0" strike="noStrike" spc="-1">
                <a:solidFill>
                  <a:srgbClr val="00001A"/>
                </a:solidFill>
                <a:latin typeface="Consolas" panose="020B0609020204030204" pitchFamily="49" charset="0"/>
                <a:ea typeface="JetBrainsMonoNL-Regular"/>
              </a:rPr>
              <a:t>a[8]=8; a[10]=10</a:t>
            </a:r>
            <a:endParaRPr lang="ru-RU" sz="1600" b="0" strike="noStrike" spc="-1">
              <a:solidFill>
                <a:srgbClr val="000000"/>
              </a:solidFill>
              <a:latin typeface="Consolas" panose="020B0609020204030204" pitchFamily="49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TextBox 122"/>
          <p:cNvSpPr txBox="1"/>
          <p:nvPr/>
        </p:nvSpPr>
        <p:spPr>
          <a:xfrm>
            <a:off x="540000" y="1584000"/>
            <a:ext cx="5760000" cy="4007880"/>
          </a:xfrm>
          <a:prstGeom prst="rect">
            <a:avLst/>
          </a:prstGeom>
          <a:solidFill>
            <a:srgbClr val="FFFFFF"/>
          </a:solidFill>
          <a:ln w="0">
            <a:noFill/>
          </a:ln>
        </p:spPr>
        <p:txBody>
          <a:bodyPr lIns="144000" tIns="144000" rIns="144000" bIns="144000" anchor="t">
            <a:noAutofit/>
          </a:bodyPr>
          <a:lstStyle/>
          <a:p>
            <a:r>
              <a:rPr lang="ru-RU" sz="1500" b="1" strike="noStrike" spc="-1">
                <a:solidFill>
                  <a:srgbClr val="000000"/>
                </a:solidFill>
                <a:latin typeface="Arial"/>
              </a:rPr>
              <a:t>Идея эффективного решения</a:t>
            </a:r>
            <a:endParaRPr lang="ru-RU" sz="1500" b="0" strike="noStrike" spc="-1">
              <a:solidFill>
                <a:srgbClr val="000000"/>
              </a:solidFill>
              <a:latin typeface="Arial"/>
            </a:endParaRPr>
          </a:p>
          <a:p>
            <a:r>
              <a:rPr lang="ru-RU" sz="1500" b="0" strike="noStrike" spc="-1">
                <a:solidFill>
                  <a:srgbClr val="000000"/>
                </a:solidFill>
                <a:latin typeface="Arial"/>
              </a:rPr>
              <a:t>1) Максимальная сумма двух элементов достигается тогда, когда мы складываем два самых больших элемента</a:t>
            </a:r>
          </a:p>
          <a:p>
            <a:r>
              <a:rPr lang="ru-RU" sz="1500" b="0" strike="noStrike" spc="-1">
                <a:solidFill>
                  <a:srgbClr val="000000"/>
                </a:solidFill>
                <a:latin typeface="Arial"/>
              </a:rPr>
              <a:t>2) Сумма двух чисел кратна трем тогда, когда кратна трем сумма остатков при делении на 3 каждого числа (то есть сумма равна 0 или 3)</a:t>
            </a:r>
          </a:p>
          <a:p>
            <a:r>
              <a:rPr lang="ru-RU" sz="1500" b="0" strike="noStrike" spc="-1">
                <a:solidFill>
                  <a:srgbClr val="000000"/>
                </a:solidFill>
                <a:latin typeface="Arial"/>
              </a:rPr>
              <a:t>3) Возможные пары чисел, при которых их сумма равна трем и сумма индексов равна трем показаны на рисунке</a:t>
            </a:r>
          </a:p>
          <a:p>
            <a:r>
              <a:rPr lang="ru-RU" sz="1500" b="0" strike="noStrike" spc="-1">
                <a:solidFill>
                  <a:srgbClr val="000000"/>
                </a:solidFill>
                <a:latin typeface="Arial"/>
              </a:rPr>
              <a:t>4) В итоге, необходимо для каждой ячейки таблицы найти максимальное значение.</a:t>
            </a:r>
          </a:p>
          <a:p>
            <a:r>
              <a:rPr lang="ru-RU" sz="1500" b="0" strike="noStrike" spc="-1">
                <a:solidFill>
                  <a:srgbClr val="000000"/>
                </a:solidFill>
                <a:latin typeface="Arial"/>
              </a:rPr>
              <a:t>5) Кроме этого необходимо найти второе максимальное значение для ячейки (0;0), так как в пару к максимальному числу в ячейке (0;0) можно добавить только число с такими же остатками</a:t>
            </a:r>
          </a:p>
        </p:txBody>
      </p:sp>
      <p:sp>
        <p:nvSpPr>
          <p:cNvPr id="124" name="TextBox 123"/>
          <p:cNvSpPr txBox="1"/>
          <p:nvPr/>
        </p:nvSpPr>
        <p:spPr>
          <a:xfrm>
            <a:off x="504000" y="720000"/>
            <a:ext cx="9000000" cy="739800"/>
          </a:xfrm>
          <a:prstGeom prst="rect">
            <a:avLst/>
          </a:prstGeom>
          <a:solidFill>
            <a:srgbClr val="F6FCF2"/>
          </a:solidFill>
          <a:ln w="0">
            <a:solidFill>
              <a:srgbClr val="CCCCCC"/>
            </a:solidFill>
          </a:ln>
        </p:spPr>
        <p:txBody>
          <a:bodyPr lIns="144000" tIns="144000" rIns="144000" bIns="144000" anchor="t">
            <a:noAutofit/>
          </a:bodyPr>
          <a:lstStyle/>
          <a:p>
            <a:pPr>
              <a:lnSpc>
                <a:spcPct val="100000"/>
              </a:lnSpc>
              <a:spcBef>
                <a:spcPts val="1191"/>
              </a:spcBef>
              <a:spcAft>
                <a:spcPts val="992"/>
              </a:spcAft>
            </a:pPr>
            <a:r>
              <a:rPr lang="ru-RU" sz="1600" b="1" strike="noStrike" spc="-1">
                <a:solidFill>
                  <a:srgbClr val="000000"/>
                </a:solidFill>
                <a:latin typeface="Arial"/>
                <a:ea typeface="PingFang SC"/>
              </a:rPr>
              <a:t>Задача 5 (34984).</a:t>
            </a:r>
            <a:r>
              <a:rPr lang="ru-RU" sz="1600" b="0" strike="noStrike" spc="-1">
                <a:solidFill>
                  <a:srgbClr val="000000"/>
                </a:solidFill>
                <a:latin typeface="Arial"/>
                <a:ea typeface="PingFang SC"/>
              </a:rPr>
              <a:t> О</a:t>
            </a:r>
            <a:r>
              <a:rPr lang="ru-RU" sz="1600" b="0" strike="noStrike" spc="-1">
                <a:solidFill>
                  <a:srgbClr val="191C1F"/>
                </a:solidFill>
                <a:latin typeface="Arial"/>
                <a:ea typeface="HelveticaNeue"/>
              </a:rPr>
              <a:t>пределить такую максимальную сумму элементов пары, чтобы </a:t>
            </a:r>
            <a:r>
              <a:rPr lang="ru-RU" sz="1600" b="1" strike="noStrike" spc="-1">
                <a:solidFill>
                  <a:srgbClr val="191C1F"/>
                </a:solidFill>
                <a:latin typeface="Arial"/>
                <a:ea typeface="HelveticaNeue"/>
              </a:rPr>
              <a:t>суммы элементов пары</a:t>
            </a:r>
            <a:r>
              <a:rPr lang="ru-RU" sz="1600" b="0" strike="noStrike" spc="-1">
                <a:solidFill>
                  <a:srgbClr val="191C1F"/>
                </a:solidFill>
                <a:latin typeface="Arial"/>
                <a:ea typeface="HelveticaNeue"/>
              </a:rPr>
              <a:t> и </a:t>
            </a:r>
            <a:r>
              <a:rPr lang="ru-RU" sz="1600" b="1" strike="noStrike" spc="-1">
                <a:solidFill>
                  <a:srgbClr val="191C1F"/>
                </a:solidFill>
                <a:latin typeface="Arial"/>
                <a:ea typeface="HelveticaNeue"/>
              </a:rPr>
              <a:t>их индексов</a:t>
            </a:r>
            <a:r>
              <a:rPr lang="ru-RU" sz="1600" b="0" strike="noStrike" spc="-1">
                <a:solidFill>
                  <a:srgbClr val="191C1F"/>
                </a:solidFill>
                <a:latin typeface="Arial"/>
                <a:ea typeface="HelveticaNeue"/>
              </a:rPr>
              <a:t> были кратны 3.</a:t>
            </a:r>
            <a:endParaRPr lang="ru-RU" sz="16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5" name="PlaceHolder 1"/>
          <p:cNvSpPr>
            <a:spLocks noGrp="1"/>
          </p:cNvSpPr>
          <p:nvPr>
            <p:ph type="title"/>
          </p:nvPr>
        </p:nvSpPr>
        <p:spPr>
          <a:xfrm>
            <a:off x="504360" y="226080"/>
            <a:ext cx="9071640" cy="313920"/>
          </a:xfrm>
          <a:prstGeom prst="rect">
            <a:avLst/>
          </a:prstGeom>
          <a:noFill/>
          <a:ln w="3600">
            <a:solidFill>
              <a:srgbClr val="3465A4"/>
            </a:solidFill>
            <a:round/>
          </a:ln>
        </p:spPr>
        <p:txBody>
          <a:bodyPr lIns="36000" tIns="0" rIns="36000" bIns="0" anchor="ctr" anchorCtr="1">
            <a:noAutofit/>
          </a:bodyPr>
          <a:lstStyle/>
          <a:p>
            <a:pPr indent="0">
              <a:buNone/>
            </a:pPr>
            <a:r>
              <a:rPr lang="ru-RU" sz="1800" b="1" strike="noStrike" spc="-1">
                <a:solidFill>
                  <a:srgbClr val="000000"/>
                </a:solidFill>
                <a:latin typeface="Arial"/>
              </a:rPr>
              <a:t>Вопрос 27. Разработка собственных программ</a:t>
            </a:r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26" name="Рисунок 125"/>
          <p:cNvPicPr/>
          <p:nvPr/>
        </p:nvPicPr>
        <p:blipFill>
          <a:blip r:embed="rId2"/>
          <a:stretch/>
        </p:blipFill>
        <p:spPr>
          <a:xfrm>
            <a:off x="6362640" y="1620000"/>
            <a:ext cx="3177360" cy="324000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TextBox 126"/>
          <p:cNvSpPr txBox="1"/>
          <p:nvPr/>
        </p:nvSpPr>
        <p:spPr>
          <a:xfrm>
            <a:off x="510480" y="3528000"/>
            <a:ext cx="9000000" cy="1092960"/>
          </a:xfrm>
          <a:prstGeom prst="rect">
            <a:avLst/>
          </a:prstGeom>
          <a:solidFill>
            <a:srgbClr val="FEF7DD"/>
          </a:solidFill>
          <a:ln w="0">
            <a:noFill/>
          </a:ln>
        </p:spPr>
        <p:txBody>
          <a:bodyPr lIns="144000" tIns="144000" rIns="144000" bIns="144000" anchor="t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600" b="0" strike="noStrike" spc="-1">
                <a:solidFill>
                  <a:srgbClr val="6D6D6D"/>
                </a:solidFill>
                <a:latin typeface="Consolas" panose="020B0609020204030204" pitchFamily="49" charset="0"/>
                <a:ea typeface="JetBrains Mono"/>
              </a:rPr>
              <a:t># cписок максимальных значений по остаткам</a:t>
            </a:r>
            <a:endParaRPr lang="ru-RU" sz="1600" b="0" strike="noStrike" spc="-1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ru-RU" sz="1600" b="0" strike="noStrike" spc="-1">
                <a:solidFill>
                  <a:srgbClr val="99A8BA"/>
                </a:solidFill>
                <a:latin typeface="Consolas" panose="020B0609020204030204" pitchFamily="49" charset="0"/>
                <a:ea typeface="JetBrains Mono"/>
              </a:rPr>
              <a:t>m = [[-</a:t>
            </a:r>
            <a:r>
              <a:rPr lang="ru-RU" sz="1600" b="0" strike="noStrike" spc="-1">
                <a:solidFill>
                  <a:srgbClr val="5684AD"/>
                </a:solidFill>
                <a:latin typeface="Consolas" panose="020B0609020204030204" pitchFamily="49" charset="0"/>
                <a:ea typeface="JetBrains Mono"/>
              </a:rPr>
              <a:t>1</a:t>
            </a:r>
            <a:r>
              <a:rPr lang="ru-RU" sz="1600" b="0" strike="noStrike" spc="-1">
                <a:solidFill>
                  <a:srgbClr val="99A8BA"/>
                </a:solidFill>
                <a:latin typeface="Consolas" panose="020B0609020204030204" pitchFamily="49" charset="0"/>
                <a:ea typeface="JetBrains Mono"/>
              </a:rPr>
              <a:t>] * </a:t>
            </a:r>
            <a:r>
              <a:rPr lang="ru-RU" sz="1600" b="0" strike="noStrike" spc="-1">
                <a:solidFill>
                  <a:srgbClr val="5684AD"/>
                </a:solidFill>
                <a:latin typeface="Consolas" panose="020B0609020204030204" pitchFamily="49" charset="0"/>
                <a:ea typeface="JetBrains Mono"/>
              </a:rPr>
              <a:t>3 </a:t>
            </a:r>
            <a:r>
              <a:rPr lang="ru-RU" sz="1600" b="0" strike="noStrike" spc="-1">
                <a:solidFill>
                  <a:srgbClr val="BF6426"/>
                </a:solidFill>
                <a:latin typeface="Consolas" panose="020B0609020204030204" pitchFamily="49" charset="0"/>
                <a:ea typeface="JetBrains Mono"/>
              </a:rPr>
              <a:t>for </a:t>
            </a:r>
            <a:r>
              <a:rPr lang="ru-RU" sz="1600" b="0" strike="noStrike" spc="-1">
                <a:solidFill>
                  <a:srgbClr val="99A8BA"/>
                </a:solidFill>
                <a:latin typeface="Consolas" panose="020B0609020204030204" pitchFamily="49" charset="0"/>
                <a:ea typeface="JetBrains Mono"/>
              </a:rPr>
              <a:t>i </a:t>
            </a:r>
            <a:r>
              <a:rPr lang="ru-RU" sz="1600" b="0" strike="noStrike" spc="-1">
                <a:solidFill>
                  <a:srgbClr val="BF6426"/>
                </a:solidFill>
                <a:latin typeface="Consolas" panose="020B0609020204030204" pitchFamily="49" charset="0"/>
                <a:ea typeface="JetBrains Mono"/>
              </a:rPr>
              <a:t>in </a:t>
            </a:r>
            <a:r>
              <a:rPr lang="ru-RU" sz="1600" b="0" strike="noStrike" spc="-1">
                <a:solidFill>
                  <a:srgbClr val="7572B9"/>
                </a:solidFill>
                <a:latin typeface="Consolas" panose="020B0609020204030204" pitchFamily="49" charset="0"/>
                <a:ea typeface="JetBrains Mono"/>
              </a:rPr>
              <a:t>range</a:t>
            </a:r>
            <a:r>
              <a:rPr lang="ru-RU" sz="1600" b="0" strike="noStrike" spc="-1">
                <a:solidFill>
                  <a:srgbClr val="99A8BA"/>
                </a:solidFill>
                <a:latin typeface="Consolas" panose="020B0609020204030204" pitchFamily="49" charset="0"/>
                <a:ea typeface="JetBrains Mono"/>
              </a:rPr>
              <a:t>(</a:t>
            </a:r>
            <a:r>
              <a:rPr lang="ru-RU" sz="1600" b="0" strike="noStrike" spc="-1">
                <a:solidFill>
                  <a:srgbClr val="5684AD"/>
                </a:solidFill>
                <a:latin typeface="Consolas" panose="020B0609020204030204" pitchFamily="49" charset="0"/>
                <a:ea typeface="JetBrains Mono"/>
              </a:rPr>
              <a:t>3</a:t>
            </a:r>
            <a:r>
              <a:rPr lang="ru-RU" sz="1600" b="0" strike="noStrike" spc="-1">
                <a:solidFill>
                  <a:srgbClr val="99A8BA"/>
                </a:solidFill>
                <a:latin typeface="Consolas" panose="020B0609020204030204" pitchFamily="49" charset="0"/>
                <a:ea typeface="JetBrains Mono"/>
              </a:rPr>
              <a:t>)]  </a:t>
            </a:r>
            <a:endParaRPr lang="ru-RU" sz="1600" b="0" strike="noStrike" spc="-1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ru-RU" sz="1600" b="0" strike="noStrike" spc="-1">
                <a:solidFill>
                  <a:srgbClr val="99A8BA"/>
                </a:solidFill>
                <a:latin typeface="Consolas" panose="020B0609020204030204" pitchFamily="49" charset="0"/>
                <a:ea typeface="JetBrains Mono"/>
              </a:rPr>
              <a:t>m2 = -</a:t>
            </a:r>
            <a:r>
              <a:rPr lang="ru-RU" sz="1600" b="0" strike="noStrike" spc="-1">
                <a:solidFill>
                  <a:srgbClr val="5684AD"/>
                </a:solidFill>
                <a:latin typeface="Consolas" panose="020B0609020204030204" pitchFamily="49" charset="0"/>
                <a:ea typeface="JetBrains Mono"/>
              </a:rPr>
              <a:t>1  </a:t>
            </a:r>
            <a:r>
              <a:rPr lang="ru-RU" sz="1600" b="0" strike="noStrike" spc="-1">
                <a:solidFill>
                  <a:srgbClr val="6D6D6D"/>
                </a:solidFill>
                <a:latin typeface="Consolas" panose="020B0609020204030204" pitchFamily="49" charset="0"/>
                <a:ea typeface="JetBrains Mono"/>
              </a:rPr>
              <a:t># второй максимум для элемента (0;0)</a:t>
            </a:r>
            <a:endParaRPr lang="ru-RU" sz="1600" b="0" strike="noStrike" spc="-1">
              <a:solidFill>
                <a:srgbClr val="000000"/>
              </a:solidFill>
              <a:latin typeface="Consolas" panose="020B0609020204030204" pitchFamily="49" charset="0"/>
            </a:endParaRPr>
          </a:p>
        </p:txBody>
      </p:sp>
      <p:sp>
        <p:nvSpPr>
          <p:cNvPr id="128" name="TextBox 127"/>
          <p:cNvSpPr txBox="1"/>
          <p:nvPr/>
        </p:nvSpPr>
        <p:spPr>
          <a:xfrm>
            <a:off x="540000" y="3103560"/>
            <a:ext cx="8965080" cy="31644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Autofit/>
          </a:bodyPr>
          <a:lstStyle/>
          <a:p>
            <a:r>
              <a:rPr lang="ru-RU" sz="1600" b="1" strike="noStrike" spc="-1">
                <a:solidFill>
                  <a:srgbClr val="000000"/>
                </a:solidFill>
                <a:latin typeface="Arial"/>
              </a:rPr>
              <a:t>Реализация на языке Python эффективного алгоритма</a:t>
            </a:r>
            <a:endParaRPr lang="ru-RU" sz="16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9" name="TextBox 128"/>
          <p:cNvSpPr txBox="1"/>
          <p:nvPr/>
        </p:nvSpPr>
        <p:spPr>
          <a:xfrm>
            <a:off x="504360" y="719640"/>
            <a:ext cx="9000000" cy="739800"/>
          </a:xfrm>
          <a:prstGeom prst="rect">
            <a:avLst/>
          </a:prstGeom>
          <a:solidFill>
            <a:srgbClr val="F6FCF2"/>
          </a:solidFill>
          <a:ln w="0">
            <a:solidFill>
              <a:srgbClr val="CCCCCC"/>
            </a:solidFill>
          </a:ln>
        </p:spPr>
        <p:txBody>
          <a:bodyPr lIns="144000" tIns="144000" rIns="144000" bIns="144000" anchor="t">
            <a:noAutofit/>
          </a:bodyPr>
          <a:lstStyle/>
          <a:p>
            <a:pPr>
              <a:lnSpc>
                <a:spcPct val="100000"/>
              </a:lnSpc>
              <a:spcBef>
                <a:spcPts val="1191"/>
              </a:spcBef>
              <a:spcAft>
                <a:spcPts val="992"/>
              </a:spcAft>
            </a:pPr>
            <a:r>
              <a:rPr lang="ru-RU" sz="1600" b="1" strike="noStrike" spc="-1">
                <a:solidFill>
                  <a:srgbClr val="000000"/>
                </a:solidFill>
                <a:latin typeface="Arial"/>
                <a:ea typeface="PingFang SC"/>
              </a:rPr>
              <a:t>Задача 5 (34984).</a:t>
            </a:r>
            <a:r>
              <a:rPr lang="ru-RU" sz="1600" b="0" strike="noStrike" spc="-1">
                <a:solidFill>
                  <a:srgbClr val="000000"/>
                </a:solidFill>
                <a:latin typeface="Arial"/>
                <a:ea typeface="PingFang SC"/>
              </a:rPr>
              <a:t> О</a:t>
            </a:r>
            <a:r>
              <a:rPr lang="ru-RU" sz="1600" b="0" strike="noStrike" spc="-1">
                <a:solidFill>
                  <a:srgbClr val="191C1F"/>
                </a:solidFill>
                <a:latin typeface="Arial"/>
                <a:ea typeface="HelveticaNeue"/>
              </a:rPr>
              <a:t>пределить такую максимальную сумму элементов пары, чтобы </a:t>
            </a:r>
            <a:r>
              <a:rPr lang="ru-RU" sz="1600" b="1" strike="noStrike" spc="-1">
                <a:solidFill>
                  <a:srgbClr val="191C1F"/>
                </a:solidFill>
                <a:latin typeface="Arial"/>
                <a:ea typeface="HelveticaNeue"/>
              </a:rPr>
              <a:t>суммы элементов пары</a:t>
            </a:r>
            <a:r>
              <a:rPr lang="ru-RU" sz="1600" b="0" strike="noStrike" spc="-1">
                <a:solidFill>
                  <a:srgbClr val="191C1F"/>
                </a:solidFill>
                <a:latin typeface="Arial"/>
                <a:ea typeface="HelveticaNeue"/>
              </a:rPr>
              <a:t> и </a:t>
            </a:r>
            <a:r>
              <a:rPr lang="ru-RU" sz="1600" b="1" strike="noStrike" spc="-1">
                <a:solidFill>
                  <a:srgbClr val="191C1F"/>
                </a:solidFill>
                <a:latin typeface="Arial"/>
                <a:ea typeface="HelveticaNeue"/>
              </a:rPr>
              <a:t>их индексов</a:t>
            </a:r>
            <a:r>
              <a:rPr lang="ru-RU" sz="1600" b="0" strike="noStrike" spc="-1">
                <a:solidFill>
                  <a:srgbClr val="191C1F"/>
                </a:solidFill>
                <a:latin typeface="Arial"/>
                <a:ea typeface="HelveticaNeue"/>
              </a:rPr>
              <a:t> были кратны 3.</a:t>
            </a:r>
            <a:endParaRPr lang="ru-RU" sz="16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0" name="PlaceHolder 1"/>
          <p:cNvSpPr>
            <a:spLocks noGrp="1"/>
          </p:cNvSpPr>
          <p:nvPr>
            <p:ph type="title"/>
          </p:nvPr>
        </p:nvSpPr>
        <p:spPr>
          <a:xfrm>
            <a:off x="504720" y="225720"/>
            <a:ext cx="9071640" cy="313920"/>
          </a:xfrm>
          <a:prstGeom prst="rect">
            <a:avLst/>
          </a:prstGeom>
          <a:noFill/>
          <a:ln w="3600">
            <a:solidFill>
              <a:srgbClr val="3465A4"/>
            </a:solidFill>
            <a:round/>
          </a:ln>
        </p:spPr>
        <p:txBody>
          <a:bodyPr lIns="36000" tIns="0" rIns="36000" bIns="0" anchor="ctr" anchorCtr="1">
            <a:noAutofit/>
          </a:bodyPr>
          <a:lstStyle/>
          <a:p>
            <a:pPr indent="0">
              <a:buNone/>
            </a:pPr>
            <a:r>
              <a:rPr lang="ru-RU" sz="1800" b="1" strike="noStrike" spc="-1">
                <a:solidFill>
                  <a:srgbClr val="000000"/>
                </a:solidFill>
                <a:latin typeface="Arial"/>
                <a:ea typeface="PingFang SC"/>
              </a:rPr>
              <a:t>Вопрос 27. </a:t>
            </a:r>
            <a:r>
              <a:rPr lang="ru-RU" sz="1800" b="1" strike="noStrike" spc="-1">
                <a:solidFill>
                  <a:srgbClr val="000000"/>
                </a:solidFill>
                <a:latin typeface="Arial"/>
              </a:rPr>
              <a:t>Задачи прошлых лет</a:t>
            </a:r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31" name="Рисунок 130"/>
          <p:cNvPicPr/>
          <p:nvPr/>
        </p:nvPicPr>
        <p:blipFill>
          <a:blip r:embed="rId2"/>
          <a:stretch/>
        </p:blipFill>
        <p:spPr>
          <a:xfrm>
            <a:off x="7740000" y="1620000"/>
            <a:ext cx="1765080" cy="1800000"/>
          </a:xfrm>
          <a:prstGeom prst="rect">
            <a:avLst/>
          </a:prstGeom>
          <a:ln w="0">
            <a:noFill/>
          </a:ln>
        </p:spPr>
      </p:pic>
      <p:sp>
        <p:nvSpPr>
          <p:cNvPr id="132" name="TextBox 131"/>
          <p:cNvSpPr txBox="1"/>
          <p:nvPr/>
        </p:nvSpPr>
        <p:spPr>
          <a:xfrm>
            <a:off x="540000" y="1620000"/>
            <a:ext cx="7200000" cy="720000"/>
          </a:xfrm>
          <a:prstGeom prst="rect">
            <a:avLst/>
          </a:prstGeom>
          <a:solidFill>
            <a:srgbClr val="FFFFFF"/>
          </a:solidFill>
          <a:ln w="0">
            <a:noFill/>
          </a:ln>
        </p:spPr>
        <p:txBody>
          <a:bodyPr lIns="144000" tIns="144000" rIns="144000" bIns="144000" anchor="t">
            <a:noAutofit/>
          </a:bodyPr>
          <a:lstStyle/>
          <a:p>
            <a:r>
              <a:rPr lang="ru-RU" sz="1500" b="0" strike="noStrike" spc="-1">
                <a:solidFill>
                  <a:srgbClr val="000000"/>
                </a:solidFill>
                <a:latin typeface="Arial"/>
              </a:rPr>
              <a:t>6) Ответом будет являться максимальное значение суммы пары среди указанных на рисунке пар чисел из таблицы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TextBox 132"/>
          <p:cNvSpPr txBox="1"/>
          <p:nvPr/>
        </p:nvSpPr>
        <p:spPr>
          <a:xfrm>
            <a:off x="514440" y="1851480"/>
            <a:ext cx="9000000" cy="3774960"/>
          </a:xfrm>
          <a:prstGeom prst="rect">
            <a:avLst/>
          </a:prstGeom>
          <a:solidFill>
            <a:srgbClr val="FEF7DD"/>
          </a:solidFill>
          <a:ln w="0">
            <a:noFill/>
          </a:ln>
        </p:spPr>
        <p:txBody>
          <a:bodyPr lIns="144000" tIns="144000" rIns="144000" bIns="144000" anchor="t">
            <a:noAutofit/>
          </a:bodyPr>
          <a:lstStyle/>
          <a:p>
            <a:r>
              <a:rPr lang="ru-RU" sz="1600" b="0" strike="noStrike" spc="-1">
                <a:solidFill>
                  <a:srgbClr val="99A8BA"/>
                </a:solidFill>
                <a:latin typeface="Consolas" panose="020B0609020204030204" pitchFamily="49" charset="0"/>
                <a:ea typeface="JetBrains Mono"/>
              </a:rPr>
              <a:t>n = </a:t>
            </a:r>
            <a:r>
              <a:rPr lang="ru-RU" sz="1600" b="0" strike="noStrike" spc="-1">
                <a:solidFill>
                  <a:srgbClr val="7572B9"/>
                </a:solidFill>
                <a:latin typeface="Consolas" panose="020B0609020204030204" pitchFamily="49" charset="0"/>
                <a:ea typeface="JetBrains Mono"/>
              </a:rPr>
              <a:t>int</a:t>
            </a:r>
            <a:r>
              <a:rPr lang="ru-RU" sz="1600" b="0" strike="noStrike" spc="-1">
                <a:solidFill>
                  <a:srgbClr val="99A8BA"/>
                </a:solidFill>
                <a:latin typeface="Consolas" panose="020B0609020204030204" pitchFamily="49" charset="0"/>
                <a:ea typeface="JetBrains Mono"/>
              </a:rPr>
              <a:t>(</a:t>
            </a:r>
            <a:r>
              <a:rPr lang="ru-RU" sz="1600" b="0" strike="noStrike" spc="-1">
                <a:solidFill>
                  <a:srgbClr val="7572B9"/>
                </a:solidFill>
                <a:latin typeface="Consolas" panose="020B0609020204030204" pitchFamily="49" charset="0"/>
                <a:ea typeface="JetBrains Mono"/>
              </a:rPr>
              <a:t>input</a:t>
            </a:r>
            <a:r>
              <a:rPr lang="ru-RU" sz="1600" b="0" strike="noStrike" spc="-1">
                <a:solidFill>
                  <a:srgbClr val="99A8BA"/>
                </a:solidFill>
                <a:latin typeface="Consolas" panose="020B0609020204030204" pitchFamily="49" charset="0"/>
                <a:ea typeface="JetBrains Mono"/>
              </a:rPr>
              <a:t>())</a:t>
            </a:r>
            <a:endParaRPr lang="ru-RU" sz="1600" b="0" strike="noStrike" spc="-1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ru-RU" sz="1600" b="0" strike="noStrike" spc="-1">
                <a:solidFill>
                  <a:srgbClr val="BF6426"/>
                </a:solidFill>
                <a:latin typeface="Consolas" panose="020B0609020204030204" pitchFamily="49" charset="0"/>
                <a:ea typeface="JetBrains Mono"/>
              </a:rPr>
              <a:t>for </a:t>
            </a:r>
            <a:r>
              <a:rPr lang="ru-RU" sz="1600" b="0" strike="noStrike" spc="-1">
                <a:solidFill>
                  <a:srgbClr val="99A8BA"/>
                </a:solidFill>
                <a:latin typeface="Consolas" panose="020B0609020204030204" pitchFamily="49" charset="0"/>
                <a:ea typeface="JetBrains Mono"/>
              </a:rPr>
              <a:t>i </a:t>
            </a:r>
            <a:r>
              <a:rPr lang="ru-RU" sz="1600" b="0" strike="noStrike" spc="-1">
                <a:solidFill>
                  <a:srgbClr val="BF6426"/>
                </a:solidFill>
                <a:latin typeface="Consolas" panose="020B0609020204030204" pitchFamily="49" charset="0"/>
                <a:ea typeface="JetBrains Mono"/>
              </a:rPr>
              <a:t>in </a:t>
            </a:r>
            <a:r>
              <a:rPr lang="ru-RU" sz="1600" b="0" strike="noStrike" spc="-1">
                <a:solidFill>
                  <a:srgbClr val="7572B9"/>
                </a:solidFill>
                <a:latin typeface="Consolas" panose="020B0609020204030204" pitchFamily="49" charset="0"/>
                <a:ea typeface="JetBrains Mono"/>
              </a:rPr>
              <a:t>range</a:t>
            </a:r>
            <a:r>
              <a:rPr lang="ru-RU" sz="1600" b="0" strike="noStrike" spc="-1">
                <a:solidFill>
                  <a:srgbClr val="99A8BA"/>
                </a:solidFill>
                <a:latin typeface="Consolas" panose="020B0609020204030204" pitchFamily="49" charset="0"/>
                <a:ea typeface="JetBrains Mono"/>
              </a:rPr>
              <a:t>(</a:t>
            </a:r>
            <a:r>
              <a:rPr lang="ru-RU" sz="1600" b="0" strike="noStrike" spc="-1">
                <a:solidFill>
                  <a:srgbClr val="5684AD"/>
                </a:solidFill>
                <a:latin typeface="Consolas" panose="020B0609020204030204" pitchFamily="49" charset="0"/>
                <a:ea typeface="JetBrains Mono"/>
              </a:rPr>
              <a:t>1</a:t>
            </a:r>
            <a:r>
              <a:rPr lang="ru-RU" sz="1600" b="0" strike="noStrike" spc="-1">
                <a:solidFill>
                  <a:srgbClr val="BF6426"/>
                </a:solidFill>
                <a:latin typeface="Consolas" panose="020B0609020204030204" pitchFamily="49" charset="0"/>
                <a:ea typeface="JetBrains Mono"/>
              </a:rPr>
              <a:t>, </a:t>
            </a:r>
            <a:r>
              <a:rPr lang="ru-RU" sz="1600" b="0" strike="noStrike" spc="-1">
                <a:solidFill>
                  <a:srgbClr val="99A8BA"/>
                </a:solidFill>
                <a:latin typeface="Consolas" panose="020B0609020204030204" pitchFamily="49" charset="0"/>
                <a:ea typeface="JetBrains Mono"/>
              </a:rPr>
              <a:t>n+</a:t>
            </a:r>
            <a:r>
              <a:rPr lang="ru-RU" sz="1600" b="0" strike="noStrike" spc="-1">
                <a:solidFill>
                  <a:srgbClr val="5684AD"/>
                </a:solidFill>
                <a:latin typeface="Consolas" panose="020B0609020204030204" pitchFamily="49" charset="0"/>
                <a:ea typeface="JetBrains Mono"/>
              </a:rPr>
              <a:t>1</a:t>
            </a:r>
            <a:r>
              <a:rPr lang="ru-RU" sz="1600" b="0" strike="noStrike" spc="-1">
                <a:solidFill>
                  <a:srgbClr val="99A8BA"/>
                </a:solidFill>
                <a:latin typeface="Consolas" panose="020B0609020204030204" pitchFamily="49" charset="0"/>
                <a:ea typeface="JetBrains Mono"/>
              </a:rPr>
              <a:t>):   </a:t>
            </a:r>
            <a:r>
              <a:rPr lang="ru-RU" sz="1600" b="0" strike="noStrike" spc="-1">
                <a:solidFill>
                  <a:srgbClr val="6D6D6D"/>
                </a:solidFill>
                <a:latin typeface="Consolas" panose="020B0609020204030204" pitchFamily="49" charset="0"/>
                <a:ea typeface="JetBrains Mono"/>
              </a:rPr>
              <a:t># нумерация с 1!</a:t>
            </a:r>
            <a:endParaRPr lang="ru-RU" sz="1600" b="0" strike="noStrike" spc="-1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ru-RU" sz="1600" b="0" strike="noStrike" spc="-1">
                <a:solidFill>
                  <a:srgbClr val="6D6D6D"/>
                </a:solidFill>
                <a:latin typeface="Consolas" panose="020B0609020204030204" pitchFamily="49" charset="0"/>
                <a:ea typeface="JetBrains Mono"/>
              </a:rPr>
              <a:t>    </a:t>
            </a:r>
            <a:r>
              <a:rPr lang="ru-RU" sz="1600" b="0" strike="noStrike" spc="-1">
                <a:solidFill>
                  <a:srgbClr val="99A8BA"/>
                </a:solidFill>
                <a:latin typeface="Consolas" panose="020B0609020204030204" pitchFamily="49" charset="0"/>
                <a:ea typeface="JetBrains Mono"/>
              </a:rPr>
              <a:t>a = </a:t>
            </a:r>
            <a:r>
              <a:rPr lang="ru-RU" sz="1600" b="0" strike="noStrike" spc="-1">
                <a:solidFill>
                  <a:srgbClr val="7572B9"/>
                </a:solidFill>
                <a:latin typeface="Consolas" panose="020B0609020204030204" pitchFamily="49" charset="0"/>
                <a:ea typeface="JetBrains Mono"/>
              </a:rPr>
              <a:t>int</a:t>
            </a:r>
            <a:r>
              <a:rPr lang="ru-RU" sz="1600" b="0" strike="noStrike" spc="-1">
                <a:solidFill>
                  <a:srgbClr val="99A8BA"/>
                </a:solidFill>
                <a:latin typeface="Consolas" panose="020B0609020204030204" pitchFamily="49" charset="0"/>
                <a:ea typeface="JetBrains Mono"/>
              </a:rPr>
              <a:t>(</a:t>
            </a:r>
            <a:r>
              <a:rPr lang="ru-RU" sz="1600" b="0" strike="noStrike" spc="-1">
                <a:solidFill>
                  <a:srgbClr val="7572B9"/>
                </a:solidFill>
                <a:latin typeface="Consolas" panose="020B0609020204030204" pitchFamily="49" charset="0"/>
                <a:ea typeface="JetBrains Mono"/>
              </a:rPr>
              <a:t>input</a:t>
            </a:r>
            <a:r>
              <a:rPr lang="ru-RU" sz="1600" b="0" strike="noStrike" spc="-1">
                <a:solidFill>
                  <a:srgbClr val="99A8BA"/>
                </a:solidFill>
                <a:latin typeface="Consolas" panose="020B0609020204030204" pitchFamily="49" charset="0"/>
                <a:ea typeface="JetBrains Mono"/>
              </a:rPr>
              <a:t>())</a:t>
            </a:r>
            <a:endParaRPr lang="ru-RU" sz="1600" b="0" strike="noStrike" spc="-1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ru-RU" sz="1600" b="0" strike="noStrike" spc="-1">
                <a:solidFill>
                  <a:srgbClr val="99A8BA"/>
                </a:solidFill>
                <a:latin typeface="Consolas" panose="020B0609020204030204" pitchFamily="49" charset="0"/>
                <a:ea typeface="JetBrains Mono"/>
              </a:rPr>
              <a:t>    s = a % </a:t>
            </a:r>
            <a:r>
              <a:rPr lang="ru-RU" sz="1600" b="0" strike="noStrike" spc="-1">
                <a:solidFill>
                  <a:srgbClr val="5684AD"/>
                </a:solidFill>
                <a:latin typeface="Consolas" panose="020B0609020204030204" pitchFamily="49" charset="0"/>
                <a:ea typeface="JetBrains Mono"/>
              </a:rPr>
              <a:t>3    </a:t>
            </a:r>
            <a:r>
              <a:rPr lang="ru-RU" sz="1600" b="0" strike="noStrike" spc="-1">
                <a:solidFill>
                  <a:srgbClr val="6D6D6D"/>
                </a:solidFill>
                <a:latin typeface="Consolas" panose="020B0609020204030204" pitchFamily="49" charset="0"/>
                <a:ea typeface="JetBrains Mono"/>
              </a:rPr>
              <a:t># остаток для значения числа</a:t>
            </a:r>
            <a:endParaRPr lang="ru-RU" sz="1600" b="0" strike="noStrike" spc="-1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ru-RU" sz="1600" b="0" strike="noStrike" spc="-1">
                <a:solidFill>
                  <a:srgbClr val="6D6D6D"/>
                </a:solidFill>
                <a:latin typeface="Consolas" panose="020B0609020204030204" pitchFamily="49" charset="0"/>
                <a:ea typeface="JetBrains Mono"/>
              </a:rPr>
              <a:t>    </a:t>
            </a:r>
            <a:r>
              <a:rPr lang="ru-RU" sz="1600" b="0" strike="noStrike" spc="-1">
                <a:solidFill>
                  <a:srgbClr val="99A8BA"/>
                </a:solidFill>
                <a:latin typeface="Consolas" panose="020B0609020204030204" pitchFamily="49" charset="0"/>
                <a:ea typeface="JetBrains Mono"/>
              </a:rPr>
              <a:t>t = i % </a:t>
            </a:r>
            <a:r>
              <a:rPr lang="ru-RU" sz="1600" b="0" strike="noStrike" spc="-1">
                <a:solidFill>
                  <a:srgbClr val="5684AD"/>
                </a:solidFill>
                <a:latin typeface="Consolas" panose="020B0609020204030204" pitchFamily="49" charset="0"/>
                <a:ea typeface="JetBrains Mono"/>
              </a:rPr>
              <a:t>3    </a:t>
            </a:r>
            <a:r>
              <a:rPr lang="ru-RU" sz="1600" b="0" strike="noStrike" spc="-1">
                <a:solidFill>
                  <a:srgbClr val="6D6D6D"/>
                </a:solidFill>
                <a:latin typeface="Consolas" panose="020B0609020204030204" pitchFamily="49" charset="0"/>
                <a:ea typeface="JetBrains Mono"/>
              </a:rPr>
              <a:t># остаток для номера числа</a:t>
            </a:r>
            <a:endParaRPr lang="ru-RU" sz="1600" b="0" strike="noStrike" spc="-1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ru-RU" sz="1600" b="0" strike="noStrike" spc="-1">
                <a:solidFill>
                  <a:srgbClr val="6D6D6D"/>
                </a:solidFill>
                <a:latin typeface="Consolas" panose="020B0609020204030204" pitchFamily="49" charset="0"/>
                <a:ea typeface="JetBrains Mono"/>
              </a:rPr>
              <a:t>    </a:t>
            </a:r>
            <a:r>
              <a:rPr lang="ru-RU" sz="1600" b="0" strike="noStrike" spc="-1">
                <a:solidFill>
                  <a:srgbClr val="BF6426"/>
                </a:solidFill>
                <a:latin typeface="Consolas" panose="020B0609020204030204" pitchFamily="49" charset="0"/>
                <a:ea typeface="JetBrains Mono"/>
              </a:rPr>
              <a:t>if </a:t>
            </a:r>
            <a:r>
              <a:rPr lang="ru-RU" sz="1600" b="0" strike="noStrike" spc="-1">
                <a:solidFill>
                  <a:srgbClr val="99A8BA"/>
                </a:solidFill>
                <a:latin typeface="Consolas" panose="020B0609020204030204" pitchFamily="49" charset="0"/>
                <a:ea typeface="JetBrains Mono"/>
              </a:rPr>
              <a:t>s == </a:t>
            </a:r>
            <a:r>
              <a:rPr lang="ru-RU" sz="1600" b="0" strike="noStrike" spc="-1">
                <a:solidFill>
                  <a:srgbClr val="5684AD"/>
                </a:solidFill>
                <a:latin typeface="Consolas" panose="020B0609020204030204" pitchFamily="49" charset="0"/>
                <a:ea typeface="JetBrains Mono"/>
              </a:rPr>
              <a:t>0 </a:t>
            </a:r>
            <a:r>
              <a:rPr lang="ru-RU" sz="1600" b="0" strike="noStrike" spc="-1">
                <a:solidFill>
                  <a:srgbClr val="BF6426"/>
                </a:solidFill>
                <a:latin typeface="Consolas" panose="020B0609020204030204" pitchFamily="49" charset="0"/>
                <a:ea typeface="JetBrains Mono"/>
              </a:rPr>
              <a:t>and </a:t>
            </a:r>
            <a:r>
              <a:rPr lang="ru-RU" sz="1600" b="0" strike="noStrike" spc="-1">
                <a:solidFill>
                  <a:srgbClr val="99A8BA"/>
                </a:solidFill>
                <a:latin typeface="Consolas" panose="020B0609020204030204" pitchFamily="49" charset="0"/>
                <a:ea typeface="JetBrains Mono"/>
              </a:rPr>
              <a:t>t == </a:t>
            </a:r>
            <a:r>
              <a:rPr lang="ru-RU" sz="1600" b="0" strike="noStrike" spc="-1">
                <a:solidFill>
                  <a:srgbClr val="5684AD"/>
                </a:solidFill>
                <a:latin typeface="Consolas" panose="020B0609020204030204" pitchFamily="49" charset="0"/>
                <a:ea typeface="JetBrains Mono"/>
              </a:rPr>
              <a:t>0</a:t>
            </a:r>
            <a:r>
              <a:rPr lang="ru-RU" sz="1600" b="0" strike="noStrike" spc="-1">
                <a:solidFill>
                  <a:srgbClr val="99A8BA"/>
                </a:solidFill>
                <a:latin typeface="Consolas" panose="020B0609020204030204" pitchFamily="49" charset="0"/>
                <a:ea typeface="JetBrains Mono"/>
              </a:rPr>
              <a:t>:</a:t>
            </a:r>
            <a:endParaRPr lang="ru-RU" sz="1600" b="0" strike="noStrike" spc="-1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ru-RU" sz="1600" b="0" strike="noStrike" spc="-1">
                <a:solidFill>
                  <a:srgbClr val="99A8BA"/>
                </a:solidFill>
                <a:latin typeface="Consolas" panose="020B0609020204030204" pitchFamily="49" charset="0"/>
                <a:ea typeface="JetBrains Mono"/>
              </a:rPr>
              <a:t>        </a:t>
            </a:r>
            <a:r>
              <a:rPr lang="ru-RU" sz="1600" b="0" strike="noStrike" spc="-1">
                <a:solidFill>
                  <a:srgbClr val="BF6426"/>
                </a:solidFill>
                <a:latin typeface="Consolas" panose="020B0609020204030204" pitchFamily="49" charset="0"/>
                <a:ea typeface="JetBrains Mono"/>
              </a:rPr>
              <a:t>if </a:t>
            </a:r>
            <a:r>
              <a:rPr lang="ru-RU" sz="1600" b="0" strike="noStrike" spc="-1">
                <a:solidFill>
                  <a:srgbClr val="99A8BA"/>
                </a:solidFill>
                <a:latin typeface="Consolas" panose="020B0609020204030204" pitchFamily="49" charset="0"/>
                <a:ea typeface="JetBrains Mono"/>
              </a:rPr>
              <a:t>a &gt; m[</a:t>
            </a:r>
            <a:r>
              <a:rPr lang="ru-RU" sz="1600" b="0" strike="noStrike" spc="-1">
                <a:solidFill>
                  <a:srgbClr val="5684AD"/>
                </a:solidFill>
                <a:latin typeface="Consolas" panose="020B0609020204030204" pitchFamily="49" charset="0"/>
                <a:ea typeface="JetBrains Mono"/>
              </a:rPr>
              <a:t>0</a:t>
            </a:r>
            <a:r>
              <a:rPr lang="ru-RU" sz="1600" b="0" strike="noStrike" spc="-1">
                <a:solidFill>
                  <a:srgbClr val="99A8BA"/>
                </a:solidFill>
                <a:latin typeface="Consolas" panose="020B0609020204030204" pitchFamily="49" charset="0"/>
                <a:ea typeface="JetBrains Mono"/>
              </a:rPr>
              <a:t>][</a:t>
            </a:r>
            <a:r>
              <a:rPr lang="ru-RU" sz="1600" b="0" strike="noStrike" spc="-1">
                <a:solidFill>
                  <a:srgbClr val="5684AD"/>
                </a:solidFill>
                <a:latin typeface="Consolas" panose="020B0609020204030204" pitchFamily="49" charset="0"/>
                <a:ea typeface="JetBrains Mono"/>
              </a:rPr>
              <a:t>0</a:t>
            </a:r>
            <a:r>
              <a:rPr lang="ru-RU" sz="1600" b="0" strike="noStrike" spc="-1">
                <a:solidFill>
                  <a:srgbClr val="99A8BA"/>
                </a:solidFill>
                <a:latin typeface="Consolas" panose="020B0609020204030204" pitchFamily="49" charset="0"/>
                <a:ea typeface="JetBrains Mono"/>
              </a:rPr>
              <a:t>]:  </a:t>
            </a:r>
            <a:r>
              <a:rPr lang="ru-RU" sz="1600" b="0" strike="noStrike" spc="-1">
                <a:solidFill>
                  <a:srgbClr val="6D6D6D"/>
                </a:solidFill>
                <a:latin typeface="Consolas" panose="020B0609020204030204" pitchFamily="49" charset="0"/>
                <a:ea typeface="JetBrains Mono"/>
              </a:rPr>
              <a:t># обновляем второй максимум</a:t>
            </a:r>
            <a:endParaRPr lang="ru-RU" sz="1600" b="0" strike="noStrike" spc="-1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ru-RU" sz="1600" b="0" strike="noStrike" spc="-1">
                <a:solidFill>
                  <a:srgbClr val="6D6D6D"/>
                </a:solidFill>
                <a:latin typeface="Consolas" panose="020B0609020204030204" pitchFamily="49" charset="0"/>
                <a:ea typeface="JetBrains Mono"/>
              </a:rPr>
              <a:t>            </a:t>
            </a:r>
            <a:r>
              <a:rPr lang="ru-RU" sz="1600" b="0" strike="noStrike" spc="-1">
                <a:solidFill>
                  <a:srgbClr val="99A8BA"/>
                </a:solidFill>
                <a:latin typeface="Consolas" panose="020B0609020204030204" pitchFamily="49" charset="0"/>
                <a:ea typeface="JetBrains Mono"/>
              </a:rPr>
              <a:t>m2 = m[</a:t>
            </a:r>
            <a:r>
              <a:rPr lang="ru-RU" sz="1600" b="0" strike="noStrike" spc="-1">
                <a:solidFill>
                  <a:srgbClr val="5684AD"/>
                </a:solidFill>
                <a:latin typeface="Consolas" panose="020B0609020204030204" pitchFamily="49" charset="0"/>
                <a:ea typeface="JetBrains Mono"/>
              </a:rPr>
              <a:t>0</a:t>
            </a:r>
            <a:r>
              <a:rPr lang="ru-RU" sz="1600" b="0" strike="noStrike" spc="-1">
                <a:solidFill>
                  <a:srgbClr val="99A8BA"/>
                </a:solidFill>
                <a:latin typeface="Consolas" panose="020B0609020204030204" pitchFamily="49" charset="0"/>
                <a:ea typeface="JetBrains Mono"/>
              </a:rPr>
              <a:t>][</a:t>
            </a:r>
            <a:r>
              <a:rPr lang="ru-RU" sz="1600" b="0" strike="noStrike" spc="-1">
                <a:solidFill>
                  <a:srgbClr val="5684AD"/>
                </a:solidFill>
                <a:latin typeface="Consolas" panose="020B0609020204030204" pitchFamily="49" charset="0"/>
                <a:ea typeface="JetBrains Mono"/>
              </a:rPr>
              <a:t>0</a:t>
            </a:r>
            <a:r>
              <a:rPr lang="ru-RU" sz="1600" b="0" strike="noStrike" spc="-1">
                <a:solidFill>
                  <a:srgbClr val="99A8BA"/>
                </a:solidFill>
                <a:latin typeface="Consolas" panose="020B0609020204030204" pitchFamily="49" charset="0"/>
                <a:ea typeface="JetBrains Mono"/>
              </a:rPr>
              <a:t>]</a:t>
            </a:r>
            <a:endParaRPr lang="ru-RU" sz="1600" b="0" strike="noStrike" spc="-1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ru-RU" sz="1600" b="0" strike="noStrike" spc="-1">
                <a:solidFill>
                  <a:srgbClr val="99A8BA"/>
                </a:solidFill>
                <a:latin typeface="Consolas" panose="020B0609020204030204" pitchFamily="49" charset="0"/>
                <a:ea typeface="JetBrains Mono"/>
              </a:rPr>
              <a:t>        </a:t>
            </a:r>
            <a:r>
              <a:rPr lang="ru-RU" sz="1600" b="0" strike="noStrike" spc="-1">
                <a:solidFill>
                  <a:srgbClr val="BF6426"/>
                </a:solidFill>
                <a:latin typeface="Consolas" panose="020B0609020204030204" pitchFamily="49" charset="0"/>
                <a:ea typeface="JetBrains Mono"/>
              </a:rPr>
              <a:t>elif </a:t>
            </a:r>
            <a:r>
              <a:rPr lang="ru-RU" sz="1600" b="0" strike="noStrike" spc="-1">
                <a:solidFill>
                  <a:srgbClr val="99A8BA"/>
                </a:solidFill>
                <a:latin typeface="Consolas" panose="020B0609020204030204" pitchFamily="49" charset="0"/>
                <a:ea typeface="JetBrains Mono"/>
              </a:rPr>
              <a:t>a &gt; m2:</a:t>
            </a:r>
            <a:endParaRPr lang="ru-RU" sz="1600" b="0" strike="noStrike" spc="-1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ru-RU" sz="1600" b="0" strike="noStrike" spc="-1">
                <a:solidFill>
                  <a:srgbClr val="99A8BA"/>
                </a:solidFill>
                <a:latin typeface="Consolas" panose="020B0609020204030204" pitchFamily="49" charset="0"/>
                <a:ea typeface="JetBrains Mono"/>
              </a:rPr>
              <a:t>            m2 = a</a:t>
            </a:r>
            <a:endParaRPr lang="ru-RU" sz="1600" b="0" strike="noStrike" spc="-1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>
              <a:lnSpc>
                <a:spcPct val="100000"/>
              </a:lnSpc>
            </a:pPr>
            <a:r>
              <a:rPr lang="ru-RU" sz="1600" b="0" strike="noStrike" spc="-1">
                <a:solidFill>
                  <a:srgbClr val="6D6D6D"/>
                </a:solidFill>
                <a:latin typeface="Consolas" panose="020B0609020204030204" pitchFamily="49" charset="0"/>
                <a:ea typeface="JetBrains Mono"/>
              </a:rPr>
              <a:t>    # записываем максимальное значение в нужную ячейку таблицы</a:t>
            </a:r>
            <a:endParaRPr lang="ru-RU" sz="1600" b="0" strike="noStrike" spc="-1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ru-RU" sz="1600" b="0" strike="noStrike" spc="-1">
                <a:solidFill>
                  <a:srgbClr val="99A8BA"/>
                </a:solidFill>
                <a:latin typeface="Consolas" panose="020B0609020204030204" pitchFamily="49" charset="0"/>
                <a:ea typeface="JetBrains Mono"/>
              </a:rPr>
              <a:t>    </a:t>
            </a:r>
            <a:r>
              <a:rPr lang="ru-RU" sz="1600" b="0" strike="noStrike" spc="-1">
                <a:solidFill>
                  <a:srgbClr val="BF6426"/>
                </a:solidFill>
                <a:latin typeface="Consolas" panose="020B0609020204030204" pitchFamily="49" charset="0"/>
                <a:ea typeface="JetBrains Mono"/>
              </a:rPr>
              <a:t>if </a:t>
            </a:r>
            <a:r>
              <a:rPr lang="ru-RU" sz="1600" b="0" strike="noStrike" spc="-1">
                <a:solidFill>
                  <a:srgbClr val="99A8BA"/>
                </a:solidFill>
                <a:latin typeface="Consolas" panose="020B0609020204030204" pitchFamily="49" charset="0"/>
                <a:ea typeface="JetBrains Mono"/>
              </a:rPr>
              <a:t>m[s][t] &lt; a:   </a:t>
            </a:r>
            <a:endParaRPr lang="ru-RU" sz="1600" b="0" strike="noStrike" spc="-1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ru-RU" sz="1600" b="0" strike="noStrike" spc="-1">
                <a:solidFill>
                  <a:srgbClr val="6D6D6D"/>
                </a:solidFill>
                <a:latin typeface="Consolas" panose="020B0609020204030204" pitchFamily="49" charset="0"/>
                <a:ea typeface="JetBrains Mono"/>
              </a:rPr>
              <a:t>        </a:t>
            </a:r>
            <a:r>
              <a:rPr lang="ru-RU" sz="1600" b="0" strike="noStrike" spc="-1">
                <a:solidFill>
                  <a:srgbClr val="99A8BA"/>
                </a:solidFill>
                <a:latin typeface="Consolas" panose="020B0609020204030204" pitchFamily="49" charset="0"/>
                <a:ea typeface="JetBrains Mono"/>
              </a:rPr>
              <a:t>m[s][t] = a</a:t>
            </a:r>
            <a:endParaRPr lang="ru-RU" sz="1600" b="0" strike="noStrike" spc="-1">
              <a:solidFill>
                <a:srgbClr val="000000"/>
              </a:solidFill>
              <a:latin typeface="Consolas" panose="020B0609020204030204" pitchFamily="49" charset="0"/>
            </a:endParaRPr>
          </a:p>
        </p:txBody>
      </p:sp>
      <p:sp>
        <p:nvSpPr>
          <p:cNvPr id="134" name="PlaceHolder 1"/>
          <p:cNvSpPr>
            <a:spLocks noGrp="1"/>
          </p:cNvSpPr>
          <p:nvPr>
            <p:ph type="title"/>
          </p:nvPr>
        </p:nvSpPr>
        <p:spPr>
          <a:xfrm>
            <a:off x="504720" y="225720"/>
            <a:ext cx="9071640" cy="313920"/>
          </a:xfrm>
          <a:prstGeom prst="rect">
            <a:avLst/>
          </a:prstGeom>
          <a:noFill/>
          <a:ln w="3600">
            <a:solidFill>
              <a:srgbClr val="3465A4"/>
            </a:solidFill>
            <a:round/>
          </a:ln>
        </p:spPr>
        <p:txBody>
          <a:bodyPr lIns="36000" tIns="0" rIns="36000" bIns="0" anchor="ctr" anchorCtr="1">
            <a:noAutofit/>
          </a:bodyPr>
          <a:lstStyle/>
          <a:p>
            <a:pPr indent="0">
              <a:buNone/>
            </a:pPr>
            <a:r>
              <a:rPr lang="ru-RU" sz="1800" b="1" strike="noStrike" spc="-1">
                <a:solidFill>
                  <a:srgbClr val="000000"/>
                </a:solidFill>
                <a:latin typeface="Arial"/>
                <a:ea typeface="PingFang SC"/>
              </a:rPr>
              <a:t>Вопрос 27. </a:t>
            </a:r>
            <a:r>
              <a:rPr lang="ru-RU" sz="1800" b="1" strike="noStrike" spc="-1">
                <a:solidFill>
                  <a:srgbClr val="000000"/>
                </a:solidFill>
                <a:latin typeface="Arial"/>
              </a:rPr>
              <a:t>Задачи прошлых лет</a:t>
            </a:r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5" name="TextBox 134"/>
          <p:cNvSpPr txBox="1"/>
          <p:nvPr/>
        </p:nvSpPr>
        <p:spPr>
          <a:xfrm>
            <a:off x="504360" y="720000"/>
            <a:ext cx="9000000" cy="739800"/>
          </a:xfrm>
          <a:prstGeom prst="rect">
            <a:avLst/>
          </a:prstGeom>
          <a:solidFill>
            <a:srgbClr val="F6FCF2"/>
          </a:solidFill>
          <a:ln w="0">
            <a:solidFill>
              <a:srgbClr val="CCCCCC"/>
            </a:solidFill>
          </a:ln>
        </p:spPr>
        <p:txBody>
          <a:bodyPr lIns="144000" tIns="144000" rIns="144000" bIns="144000" anchor="t">
            <a:noAutofit/>
          </a:bodyPr>
          <a:lstStyle/>
          <a:p>
            <a:pPr>
              <a:lnSpc>
                <a:spcPct val="100000"/>
              </a:lnSpc>
              <a:spcBef>
                <a:spcPts val="1191"/>
              </a:spcBef>
              <a:spcAft>
                <a:spcPts val="992"/>
              </a:spcAft>
            </a:pPr>
            <a:r>
              <a:rPr lang="ru-RU" sz="1600" b="1" strike="noStrike" spc="-1">
                <a:solidFill>
                  <a:srgbClr val="000000"/>
                </a:solidFill>
                <a:latin typeface="Arial"/>
                <a:ea typeface="PingFang SC"/>
              </a:rPr>
              <a:t>Задача 5 (34984).</a:t>
            </a:r>
            <a:r>
              <a:rPr lang="ru-RU" sz="1600" b="0" strike="noStrike" spc="-1">
                <a:solidFill>
                  <a:srgbClr val="000000"/>
                </a:solidFill>
                <a:latin typeface="Arial"/>
                <a:ea typeface="PingFang SC"/>
              </a:rPr>
              <a:t> О</a:t>
            </a:r>
            <a:r>
              <a:rPr lang="ru-RU" sz="1600" b="0" strike="noStrike" spc="-1">
                <a:solidFill>
                  <a:srgbClr val="191C1F"/>
                </a:solidFill>
                <a:latin typeface="Arial"/>
                <a:ea typeface="HelveticaNeue"/>
              </a:rPr>
              <a:t>пределить такую максимальную сумму элементов пары, чтобы </a:t>
            </a:r>
            <a:r>
              <a:rPr lang="ru-RU" sz="1600" b="1" strike="noStrike" spc="-1">
                <a:solidFill>
                  <a:srgbClr val="191C1F"/>
                </a:solidFill>
                <a:latin typeface="Arial"/>
                <a:ea typeface="HelveticaNeue"/>
              </a:rPr>
              <a:t>суммы элементов пары</a:t>
            </a:r>
            <a:r>
              <a:rPr lang="ru-RU" sz="1600" b="0" strike="noStrike" spc="-1">
                <a:solidFill>
                  <a:srgbClr val="191C1F"/>
                </a:solidFill>
                <a:latin typeface="Arial"/>
                <a:ea typeface="HelveticaNeue"/>
              </a:rPr>
              <a:t> и </a:t>
            </a:r>
            <a:r>
              <a:rPr lang="ru-RU" sz="1600" b="1" strike="noStrike" spc="-1">
                <a:solidFill>
                  <a:srgbClr val="191C1F"/>
                </a:solidFill>
                <a:latin typeface="Arial"/>
                <a:ea typeface="HelveticaNeue"/>
              </a:rPr>
              <a:t>их индексов</a:t>
            </a:r>
            <a:r>
              <a:rPr lang="ru-RU" sz="1600" b="0" strike="noStrike" spc="-1">
                <a:solidFill>
                  <a:srgbClr val="191C1F"/>
                </a:solidFill>
                <a:latin typeface="Arial"/>
                <a:ea typeface="HelveticaNeue"/>
              </a:rPr>
              <a:t> были кратны 3.</a:t>
            </a:r>
            <a:endParaRPr lang="ru-RU" sz="16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6" name="TextBox 135"/>
          <p:cNvSpPr txBox="1"/>
          <p:nvPr/>
        </p:nvSpPr>
        <p:spPr>
          <a:xfrm>
            <a:off x="514440" y="1535040"/>
            <a:ext cx="8965080" cy="31644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Autofit/>
          </a:bodyPr>
          <a:lstStyle/>
          <a:p>
            <a:r>
              <a:rPr lang="ru-RU" sz="1600" b="1" strike="noStrike" spc="-1">
                <a:solidFill>
                  <a:srgbClr val="000000"/>
                </a:solidFill>
                <a:latin typeface="Arial"/>
              </a:rPr>
              <a:t>Реализация на языке Python эффективного алгоритма</a:t>
            </a:r>
            <a:endParaRPr lang="ru-RU" sz="16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TextBox 136"/>
          <p:cNvSpPr txBox="1"/>
          <p:nvPr/>
        </p:nvSpPr>
        <p:spPr>
          <a:xfrm>
            <a:off x="514440" y="1851480"/>
            <a:ext cx="9000000" cy="2433960"/>
          </a:xfrm>
          <a:prstGeom prst="rect">
            <a:avLst/>
          </a:prstGeom>
          <a:solidFill>
            <a:srgbClr val="FEF7DD"/>
          </a:solidFill>
          <a:ln w="0">
            <a:noFill/>
          </a:ln>
        </p:spPr>
        <p:txBody>
          <a:bodyPr lIns="144000" tIns="144000" rIns="144000" bIns="144000" anchor="t">
            <a:noAutofit/>
          </a:bodyPr>
          <a:lstStyle/>
          <a:p>
            <a:r>
              <a:rPr lang="ru-RU" sz="1600" b="0" strike="noStrike" spc="-1">
                <a:solidFill>
                  <a:srgbClr val="6D6D6D"/>
                </a:solidFill>
                <a:latin typeface="Consolas" panose="020B0609020204030204" pitchFamily="49" charset="0"/>
                <a:ea typeface="JetBrains Mono"/>
              </a:rPr>
              <a:t># ищем максимальную сумму среди пар с требуемыми свойствами</a:t>
            </a:r>
            <a:endParaRPr lang="ru-RU" sz="1600" b="0" strike="noStrike" spc="-1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ru-RU" sz="1600" b="0" strike="noStrike" spc="-1">
                <a:solidFill>
                  <a:srgbClr val="99A8BA"/>
                </a:solidFill>
                <a:latin typeface="Consolas" panose="020B0609020204030204" pitchFamily="49" charset="0"/>
                <a:ea typeface="JetBrains Mono"/>
              </a:rPr>
              <a:t>ans = </a:t>
            </a:r>
            <a:r>
              <a:rPr lang="ru-RU" sz="1600" b="0" strike="noStrike" spc="-1">
                <a:solidFill>
                  <a:srgbClr val="7572B9"/>
                </a:solidFill>
                <a:latin typeface="Consolas" panose="020B0609020204030204" pitchFamily="49" charset="0"/>
                <a:ea typeface="JetBrains Mono"/>
              </a:rPr>
              <a:t>max</a:t>
            </a:r>
            <a:r>
              <a:rPr lang="ru-RU" sz="1600" b="0" strike="noStrike" spc="-1">
                <a:solidFill>
                  <a:srgbClr val="99A8BA"/>
                </a:solidFill>
                <a:latin typeface="Consolas" panose="020B0609020204030204" pitchFamily="49" charset="0"/>
                <a:ea typeface="JetBrains Mono"/>
              </a:rPr>
              <a:t>(m[</a:t>
            </a:r>
            <a:r>
              <a:rPr lang="ru-RU" sz="1600" b="0" strike="noStrike" spc="-1">
                <a:solidFill>
                  <a:srgbClr val="5684AD"/>
                </a:solidFill>
                <a:latin typeface="Consolas" panose="020B0609020204030204" pitchFamily="49" charset="0"/>
                <a:ea typeface="JetBrains Mono"/>
              </a:rPr>
              <a:t>0</a:t>
            </a:r>
            <a:r>
              <a:rPr lang="ru-RU" sz="1600" b="0" strike="noStrike" spc="-1">
                <a:solidFill>
                  <a:srgbClr val="99A8BA"/>
                </a:solidFill>
                <a:latin typeface="Consolas" panose="020B0609020204030204" pitchFamily="49" charset="0"/>
                <a:ea typeface="JetBrains Mono"/>
              </a:rPr>
              <a:t>][</a:t>
            </a:r>
            <a:r>
              <a:rPr lang="ru-RU" sz="1600" b="0" strike="noStrike" spc="-1">
                <a:solidFill>
                  <a:srgbClr val="5684AD"/>
                </a:solidFill>
                <a:latin typeface="Consolas" panose="020B0609020204030204" pitchFamily="49" charset="0"/>
                <a:ea typeface="JetBrains Mono"/>
              </a:rPr>
              <a:t>0</a:t>
            </a:r>
            <a:r>
              <a:rPr lang="ru-RU" sz="1600" b="0" strike="noStrike" spc="-1">
                <a:solidFill>
                  <a:srgbClr val="99A8BA"/>
                </a:solidFill>
                <a:latin typeface="Consolas" panose="020B0609020204030204" pitchFamily="49" charset="0"/>
                <a:ea typeface="JetBrains Mono"/>
              </a:rPr>
              <a:t>] + m2</a:t>
            </a:r>
            <a:r>
              <a:rPr lang="ru-RU" sz="1600" b="0" strike="noStrike" spc="-1">
                <a:solidFill>
                  <a:srgbClr val="BF6426"/>
                </a:solidFill>
                <a:latin typeface="Consolas" panose="020B0609020204030204" pitchFamily="49" charset="0"/>
                <a:ea typeface="JetBrains Mono"/>
              </a:rPr>
              <a:t>, </a:t>
            </a:r>
            <a:r>
              <a:rPr lang="ru-RU" sz="1600" b="0" strike="noStrike" spc="-1">
                <a:solidFill>
                  <a:srgbClr val="99A8BA"/>
                </a:solidFill>
                <a:latin typeface="Consolas" panose="020B0609020204030204" pitchFamily="49" charset="0"/>
                <a:ea typeface="JetBrains Mono"/>
              </a:rPr>
              <a:t>m[</a:t>
            </a:r>
            <a:r>
              <a:rPr lang="ru-RU" sz="1600" b="0" strike="noStrike" spc="-1">
                <a:solidFill>
                  <a:srgbClr val="5684AD"/>
                </a:solidFill>
                <a:latin typeface="Consolas" panose="020B0609020204030204" pitchFamily="49" charset="0"/>
                <a:ea typeface="JetBrains Mono"/>
              </a:rPr>
              <a:t>0</a:t>
            </a:r>
            <a:r>
              <a:rPr lang="ru-RU" sz="1600" b="0" strike="noStrike" spc="-1">
                <a:solidFill>
                  <a:srgbClr val="99A8BA"/>
                </a:solidFill>
                <a:latin typeface="Consolas" panose="020B0609020204030204" pitchFamily="49" charset="0"/>
                <a:ea typeface="JetBrains Mono"/>
              </a:rPr>
              <a:t>][</a:t>
            </a:r>
            <a:r>
              <a:rPr lang="ru-RU" sz="1600" b="0" strike="noStrike" spc="-1">
                <a:solidFill>
                  <a:srgbClr val="5684AD"/>
                </a:solidFill>
                <a:latin typeface="Consolas" panose="020B0609020204030204" pitchFamily="49" charset="0"/>
                <a:ea typeface="JetBrains Mono"/>
              </a:rPr>
              <a:t>1</a:t>
            </a:r>
            <a:r>
              <a:rPr lang="ru-RU" sz="1600" b="0" strike="noStrike" spc="-1">
                <a:solidFill>
                  <a:srgbClr val="99A8BA"/>
                </a:solidFill>
                <a:latin typeface="Consolas" panose="020B0609020204030204" pitchFamily="49" charset="0"/>
                <a:ea typeface="JetBrains Mono"/>
              </a:rPr>
              <a:t>] + m[</a:t>
            </a:r>
            <a:r>
              <a:rPr lang="ru-RU" sz="1600" b="0" strike="noStrike" spc="-1">
                <a:solidFill>
                  <a:srgbClr val="5684AD"/>
                </a:solidFill>
                <a:latin typeface="Consolas" panose="020B0609020204030204" pitchFamily="49" charset="0"/>
                <a:ea typeface="JetBrains Mono"/>
              </a:rPr>
              <a:t>0</a:t>
            </a:r>
            <a:r>
              <a:rPr lang="ru-RU" sz="1600" b="0" strike="noStrike" spc="-1">
                <a:solidFill>
                  <a:srgbClr val="99A8BA"/>
                </a:solidFill>
                <a:latin typeface="Consolas" panose="020B0609020204030204" pitchFamily="49" charset="0"/>
                <a:ea typeface="JetBrains Mono"/>
              </a:rPr>
              <a:t>][</a:t>
            </a:r>
            <a:r>
              <a:rPr lang="ru-RU" sz="1600" b="0" strike="noStrike" spc="-1">
                <a:solidFill>
                  <a:srgbClr val="5684AD"/>
                </a:solidFill>
                <a:latin typeface="Consolas" panose="020B0609020204030204" pitchFamily="49" charset="0"/>
                <a:ea typeface="JetBrains Mono"/>
              </a:rPr>
              <a:t>2</a:t>
            </a:r>
            <a:r>
              <a:rPr lang="ru-RU" sz="1600" b="0" strike="noStrike" spc="-1">
                <a:solidFill>
                  <a:srgbClr val="99A8BA"/>
                </a:solidFill>
                <a:latin typeface="Consolas" panose="020B0609020204030204" pitchFamily="49" charset="0"/>
                <a:ea typeface="JetBrains Mono"/>
              </a:rPr>
              <a:t>]</a:t>
            </a:r>
            <a:r>
              <a:rPr lang="ru-RU" sz="1600" b="0" strike="noStrike" spc="-1">
                <a:solidFill>
                  <a:srgbClr val="BF6426"/>
                </a:solidFill>
                <a:latin typeface="Consolas" panose="020B0609020204030204" pitchFamily="49" charset="0"/>
                <a:ea typeface="JetBrains Mono"/>
              </a:rPr>
              <a:t>,</a:t>
            </a:r>
            <a:endParaRPr lang="ru-RU" sz="1600" b="0" strike="noStrike" spc="-1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ru-RU" sz="1600" b="0" strike="noStrike" spc="-1">
                <a:solidFill>
                  <a:srgbClr val="BF6426"/>
                </a:solidFill>
                <a:latin typeface="Consolas" panose="020B0609020204030204" pitchFamily="49" charset="0"/>
                <a:ea typeface="JetBrains Mono"/>
              </a:rPr>
              <a:t>          </a:t>
            </a:r>
            <a:r>
              <a:rPr lang="ru-RU" sz="1600" b="0" strike="noStrike" spc="-1">
                <a:solidFill>
                  <a:srgbClr val="99A8BA"/>
                </a:solidFill>
                <a:latin typeface="Consolas" panose="020B0609020204030204" pitchFamily="49" charset="0"/>
                <a:ea typeface="JetBrains Mono"/>
              </a:rPr>
              <a:t>m[</a:t>
            </a:r>
            <a:r>
              <a:rPr lang="ru-RU" sz="1600" b="0" strike="noStrike" spc="-1">
                <a:solidFill>
                  <a:srgbClr val="5684AD"/>
                </a:solidFill>
                <a:latin typeface="Consolas" panose="020B0609020204030204" pitchFamily="49" charset="0"/>
                <a:ea typeface="JetBrains Mono"/>
              </a:rPr>
              <a:t>1</a:t>
            </a:r>
            <a:r>
              <a:rPr lang="ru-RU" sz="1600" b="0" strike="noStrike" spc="-1">
                <a:solidFill>
                  <a:srgbClr val="99A8BA"/>
                </a:solidFill>
                <a:latin typeface="Consolas" panose="020B0609020204030204" pitchFamily="49" charset="0"/>
                <a:ea typeface="JetBrains Mono"/>
              </a:rPr>
              <a:t>][</a:t>
            </a:r>
            <a:r>
              <a:rPr lang="ru-RU" sz="1600" b="0" strike="noStrike" spc="-1">
                <a:solidFill>
                  <a:srgbClr val="5684AD"/>
                </a:solidFill>
                <a:latin typeface="Consolas" panose="020B0609020204030204" pitchFamily="49" charset="0"/>
                <a:ea typeface="JetBrains Mono"/>
              </a:rPr>
              <a:t>0</a:t>
            </a:r>
            <a:r>
              <a:rPr lang="ru-RU" sz="1600" b="0" strike="noStrike" spc="-1">
                <a:solidFill>
                  <a:srgbClr val="99A8BA"/>
                </a:solidFill>
                <a:latin typeface="Consolas" panose="020B0609020204030204" pitchFamily="49" charset="0"/>
                <a:ea typeface="JetBrains Mono"/>
              </a:rPr>
              <a:t>] + m[</a:t>
            </a:r>
            <a:r>
              <a:rPr lang="ru-RU" sz="1600" b="0" strike="noStrike" spc="-1">
                <a:solidFill>
                  <a:srgbClr val="5684AD"/>
                </a:solidFill>
                <a:latin typeface="Consolas" panose="020B0609020204030204" pitchFamily="49" charset="0"/>
                <a:ea typeface="JetBrains Mono"/>
              </a:rPr>
              <a:t>2</a:t>
            </a:r>
            <a:r>
              <a:rPr lang="ru-RU" sz="1600" b="0" strike="noStrike" spc="-1">
                <a:solidFill>
                  <a:srgbClr val="99A8BA"/>
                </a:solidFill>
                <a:latin typeface="Consolas" panose="020B0609020204030204" pitchFamily="49" charset="0"/>
                <a:ea typeface="JetBrains Mono"/>
              </a:rPr>
              <a:t>][</a:t>
            </a:r>
            <a:r>
              <a:rPr lang="ru-RU" sz="1600" b="0" strike="noStrike" spc="-1">
                <a:solidFill>
                  <a:srgbClr val="5684AD"/>
                </a:solidFill>
                <a:latin typeface="Consolas" panose="020B0609020204030204" pitchFamily="49" charset="0"/>
                <a:ea typeface="JetBrains Mono"/>
              </a:rPr>
              <a:t>0</a:t>
            </a:r>
            <a:r>
              <a:rPr lang="ru-RU" sz="1600" b="0" strike="noStrike" spc="-1">
                <a:solidFill>
                  <a:srgbClr val="99A8BA"/>
                </a:solidFill>
                <a:latin typeface="Consolas" panose="020B0609020204030204" pitchFamily="49" charset="0"/>
                <a:ea typeface="JetBrains Mono"/>
              </a:rPr>
              <a:t>]</a:t>
            </a:r>
            <a:r>
              <a:rPr lang="ru-RU" sz="1600" b="0" strike="noStrike" spc="-1">
                <a:solidFill>
                  <a:srgbClr val="BF6426"/>
                </a:solidFill>
                <a:latin typeface="Consolas" panose="020B0609020204030204" pitchFamily="49" charset="0"/>
                <a:ea typeface="JetBrains Mono"/>
              </a:rPr>
              <a:t>, </a:t>
            </a:r>
            <a:r>
              <a:rPr lang="ru-RU" sz="1600" b="0" strike="noStrike" spc="-1">
                <a:solidFill>
                  <a:srgbClr val="99A8BA"/>
                </a:solidFill>
                <a:latin typeface="Consolas" panose="020B0609020204030204" pitchFamily="49" charset="0"/>
                <a:ea typeface="JetBrains Mono"/>
              </a:rPr>
              <a:t>m[</a:t>
            </a:r>
            <a:r>
              <a:rPr lang="ru-RU" sz="1600" b="0" strike="noStrike" spc="-1">
                <a:solidFill>
                  <a:srgbClr val="5684AD"/>
                </a:solidFill>
                <a:latin typeface="Consolas" panose="020B0609020204030204" pitchFamily="49" charset="0"/>
                <a:ea typeface="JetBrains Mono"/>
              </a:rPr>
              <a:t>1</a:t>
            </a:r>
            <a:r>
              <a:rPr lang="ru-RU" sz="1600" b="0" strike="noStrike" spc="-1">
                <a:solidFill>
                  <a:srgbClr val="99A8BA"/>
                </a:solidFill>
                <a:latin typeface="Consolas" panose="020B0609020204030204" pitchFamily="49" charset="0"/>
                <a:ea typeface="JetBrains Mono"/>
              </a:rPr>
              <a:t>][</a:t>
            </a:r>
            <a:r>
              <a:rPr lang="ru-RU" sz="1600" b="0" strike="noStrike" spc="-1">
                <a:solidFill>
                  <a:srgbClr val="5684AD"/>
                </a:solidFill>
                <a:latin typeface="Consolas" panose="020B0609020204030204" pitchFamily="49" charset="0"/>
                <a:ea typeface="JetBrains Mono"/>
              </a:rPr>
              <a:t>2</a:t>
            </a:r>
            <a:r>
              <a:rPr lang="ru-RU" sz="1600" b="0" strike="noStrike" spc="-1">
                <a:solidFill>
                  <a:srgbClr val="99A8BA"/>
                </a:solidFill>
                <a:latin typeface="Consolas" panose="020B0609020204030204" pitchFamily="49" charset="0"/>
                <a:ea typeface="JetBrains Mono"/>
              </a:rPr>
              <a:t>] + m[</a:t>
            </a:r>
            <a:r>
              <a:rPr lang="ru-RU" sz="1600" b="0" strike="noStrike" spc="-1">
                <a:solidFill>
                  <a:srgbClr val="5684AD"/>
                </a:solidFill>
                <a:latin typeface="Consolas" panose="020B0609020204030204" pitchFamily="49" charset="0"/>
                <a:ea typeface="JetBrains Mono"/>
              </a:rPr>
              <a:t>2</a:t>
            </a:r>
            <a:r>
              <a:rPr lang="ru-RU" sz="1600" b="0" strike="noStrike" spc="-1">
                <a:solidFill>
                  <a:srgbClr val="99A8BA"/>
                </a:solidFill>
                <a:latin typeface="Consolas" panose="020B0609020204030204" pitchFamily="49" charset="0"/>
                <a:ea typeface="JetBrains Mono"/>
              </a:rPr>
              <a:t>][</a:t>
            </a:r>
            <a:r>
              <a:rPr lang="ru-RU" sz="1600" b="0" strike="noStrike" spc="-1">
                <a:solidFill>
                  <a:srgbClr val="5684AD"/>
                </a:solidFill>
                <a:latin typeface="Consolas" panose="020B0609020204030204" pitchFamily="49" charset="0"/>
                <a:ea typeface="JetBrains Mono"/>
              </a:rPr>
              <a:t>2</a:t>
            </a:r>
            <a:r>
              <a:rPr lang="ru-RU" sz="1600" b="0" strike="noStrike" spc="-1">
                <a:solidFill>
                  <a:srgbClr val="99A8BA"/>
                </a:solidFill>
                <a:latin typeface="Consolas" panose="020B0609020204030204" pitchFamily="49" charset="0"/>
                <a:ea typeface="JetBrains Mono"/>
              </a:rPr>
              <a:t>]</a:t>
            </a:r>
            <a:r>
              <a:rPr lang="ru-RU" sz="1600" b="0" strike="noStrike" spc="-1">
                <a:solidFill>
                  <a:srgbClr val="BF6426"/>
                </a:solidFill>
                <a:latin typeface="Consolas" panose="020B0609020204030204" pitchFamily="49" charset="0"/>
                <a:ea typeface="JetBrains Mono"/>
              </a:rPr>
              <a:t>,</a:t>
            </a:r>
            <a:endParaRPr lang="ru-RU" sz="1600" b="0" strike="noStrike" spc="-1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ru-RU" sz="1600" b="0" strike="noStrike" spc="-1">
                <a:solidFill>
                  <a:srgbClr val="BF6426"/>
                </a:solidFill>
                <a:latin typeface="Consolas" panose="020B0609020204030204" pitchFamily="49" charset="0"/>
                <a:ea typeface="JetBrains Mono"/>
              </a:rPr>
              <a:t>          </a:t>
            </a:r>
            <a:r>
              <a:rPr lang="ru-RU" sz="1600" b="0" strike="noStrike" spc="-1">
                <a:solidFill>
                  <a:srgbClr val="99A8BA"/>
                </a:solidFill>
                <a:latin typeface="Consolas" panose="020B0609020204030204" pitchFamily="49" charset="0"/>
                <a:ea typeface="JetBrains Mono"/>
              </a:rPr>
              <a:t>m[</a:t>
            </a:r>
            <a:r>
              <a:rPr lang="ru-RU" sz="1600" b="0" strike="noStrike" spc="-1">
                <a:solidFill>
                  <a:srgbClr val="5684AD"/>
                </a:solidFill>
                <a:latin typeface="Consolas" panose="020B0609020204030204" pitchFamily="49" charset="0"/>
                <a:ea typeface="JetBrains Mono"/>
              </a:rPr>
              <a:t>1</a:t>
            </a:r>
            <a:r>
              <a:rPr lang="ru-RU" sz="1600" b="0" strike="noStrike" spc="-1">
                <a:solidFill>
                  <a:srgbClr val="99A8BA"/>
                </a:solidFill>
                <a:latin typeface="Consolas" panose="020B0609020204030204" pitchFamily="49" charset="0"/>
                <a:ea typeface="JetBrains Mono"/>
              </a:rPr>
              <a:t>][</a:t>
            </a:r>
            <a:r>
              <a:rPr lang="ru-RU" sz="1600" b="0" strike="noStrike" spc="-1">
                <a:solidFill>
                  <a:srgbClr val="5684AD"/>
                </a:solidFill>
                <a:latin typeface="Consolas" panose="020B0609020204030204" pitchFamily="49" charset="0"/>
                <a:ea typeface="JetBrains Mono"/>
              </a:rPr>
              <a:t>1</a:t>
            </a:r>
            <a:r>
              <a:rPr lang="ru-RU" sz="1600" b="0" strike="noStrike" spc="-1">
                <a:solidFill>
                  <a:srgbClr val="99A8BA"/>
                </a:solidFill>
                <a:latin typeface="Consolas" panose="020B0609020204030204" pitchFamily="49" charset="0"/>
                <a:ea typeface="JetBrains Mono"/>
              </a:rPr>
              <a:t>] + m[</a:t>
            </a:r>
            <a:r>
              <a:rPr lang="ru-RU" sz="1600" b="0" strike="noStrike" spc="-1">
                <a:solidFill>
                  <a:srgbClr val="5684AD"/>
                </a:solidFill>
                <a:latin typeface="Consolas" panose="020B0609020204030204" pitchFamily="49" charset="0"/>
                <a:ea typeface="JetBrains Mono"/>
              </a:rPr>
              <a:t>2</a:t>
            </a:r>
            <a:r>
              <a:rPr lang="ru-RU" sz="1600" b="0" strike="noStrike" spc="-1">
                <a:solidFill>
                  <a:srgbClr val="99A8BA"/>
                </a:solidFill>
                <a:latin typeface="Consolas" panose="020B0609020204030204" pitchFamily="49" charset="0"/>
                <a:ea typeface="JetBrains Mono"/>
              </a:rPr>
              <a:t>][</a:t>
            </a:r>
            <a:r>
              <a:rPr lang="ru-RU" sz="1600" b="0" strike="noStrike" spc="-1">
                <a:solidFill>
                  <a:srgbClr val="5684AD"/>
                </a:solidFill>
                <a:latin typeface="Consolas" panose="020B0609020204030204" pitchFamily="49" charset="0"/>
                <a:ea typeface="JetBrains Mono"/>
              </a:rPr>
              <a:t>2</a:t>
            </a:r>
            <a:r>
              <a:rPr lang="ru-RU" sz="1600" b="0" strike="noStrike" spc="-1">
                <a:solidFill>
                  <a:srgbClr val="99A8BA"/>
                </a:solidFill>
                <a:latin typeface="Consolas" panose="020B0609020204030204" pitchFamily="49" charset="0"/>
                <a:ea typeface="JetBrains Mono"/>
              </a:rPr>
              <a:t>])</a:t>
            </a:r>
            <a:endParaRPr lang="ru-RU" sz="1600" b="0" strike="noStrike" spc="-1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ru-RU" sz="1600" b="0" strike="noStrike" spc="-1">
                <a:solidFill>
                  <a:srgbClr val="BF6426"/>
                </a:solidFill>
                <a:latin typeface="Consolas" panose="020B0609020204030204" pitchFamily="49" charset="0"/>
                <a:ea typeface="JetBrains Mono"/>
              </a:rPr>
              <a:t>if </a:t>
            </a:r>
            <a:r>
              <a:rPr lang="ru-RU" sz="1600" b="0" strike="noStrike" spc="-1">
                <a:solidFill>
                  <a:srgbClr val="99A8BA"/>
                </a:solidFill>
                <a:latin typeface="Consolas" panose="020B0609020204030204" pitchFamily="49" charset="0"/>
                <a:ea typeface="JetBrains Mono"/>
              </a:rPr>
              <a:t>ans &gt; </a:t>
            </a:r>
            <a:r>
              <a:rPr lang="ru-RU" sz="1600" b="0" strike="noStrike" spc="-1">
                <a:solidFill>
                  <a:srgbClr val="5684AD"/>
                </a:solidFill>
                <a:latin typeface="Consolas" panose="020B0609020204030204" pitchFamily="49" charset="0"/>
                <a:ea typeface="JetBrains Mono"/>
              </a:rPr>
              <a:t>0</a:t>
            </a:r>
            <a:r>
              <a:rPr lang="ru-RU" sz="1600" b="0" strike="noStrike" spc="-1">
                <a:solidFill>
                  <a:srgbClr val="99A8BA"/>
                </a:solidFill>
                <a:latin typeface="Consolas" panose="020B0609020204030204" pitchFamily="49" charset="0"/>
                <a:ea typeface="JetBrains Mono"/>
              </a:rPr>
              <a:t>:</a:t>
            </a:r>
            <a:endParaRPr lang="ru-RU" sz="1600" b="0" strike="noStrike" spc="-1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ru-RU" sz="1600" b="0" strike="noStrike" spc="-1">
                <a:solidFill>
                  <a:srgbClr val="99A8BA"/>
                </a:solidFill>
                <a:latin typeface="Consolas" panose="020B0609020204030204" pitchFamily="49" charset="0"/>
                <a:ea typeface="JetBrains Mono"/>
              </a:rPr>
              <a:t>    </a:t>
            </a:r>
            <a:r>
              <a:rPr lang="ru-RU" sz="1600" b="0" strike="noStrike" spc="-1">
                <a:solidFill>
                  <a:srgbClr val="7572B9"/>
                </a:solidFill>
                <a:latin typeface="Consolas" panose="020B0609020204030204" pitchFamily="49" charset="0"/>
                <a:ea typeface="JetBrains Mono"/>
              </a:rPr>
              <a:t>print</a:t>
            </a:r>
            <a:r>
              <a:rPr lang="ru-RU" sz="1600" b="0" strike="noStrike" spc="-1">
                <a:solidFill>
                  <a:srgbClr val="99A8BA"/>
                </a:solidFill>
                <a:latin typeface="Consolas" panose="020B0609020204030204" pitchFamily="49" charset="0"/>
                <a:ea typeface="JetBrains Mono"/>
              </a:rPr>
              <a:t>(ans)</a:t>
            </a:r>
            <a:endParaRPr lang="ru-RU" sz="1600" b="0" strike="noStrike" spc="-1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ru-RU" sz="1600" b="0" strike="noStrike" spc="-1">
                <a:solidFill>
                  <a:srgbClr val="BF6426"/>
                </a:solidFill>
                <a:latin typeface="Consolas" panose="020B0609020204030204" pitchFamily="49" charset="0"/>
                <a:ea typeface="JetBrains Mono"/>
              </a:rPr>
              <a:t>else</a:t>
            </a:r>
            <a:r>
              <a:rPr lang="ru-RU" sz="1600" b="0" strike="noStrike" spc="-1">
                <a:solidFill>
                  <a:srgbClr val="99A8BA"/>
                </a:solidFill>
                <a:latin typeface="Consolas" panose="020B0609020204030204" pitchFamily="49" charset="0"/>
                <a:ea typeface="JetBrains Mono"/>
              </a:rPr>
              <a:t>:</a:t>
            </a:r>
            <a:endParaRPr lang="ru-RU" sz="1600" b="0" strike="noStrike" spc="-1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ru-RU" sz="1600" b="0" strike="noStrike" spc="-1">
                <a:solidFill>
                  <a:srgbClr val="99A8BA"/>
                </a:solidFill>
                <a:latin typeface="Consolas" panose="020B0609020204030204" pitchFamily="49" charset="0"/>
                <a:ea typeface="JetBrains Mono"/>
              </a:rPr>
              <a:t>    </a:t>
            </a:r>
            <a:r>
              <a:rPr lang="ru-RU" sz="1600" b="0" strike="noStrike" spc="-1">
                <a:solidFill>
                  <a:srgbClr val="7572B9"/>
                </a:solidFill>
                <a:latin typeface="Consolas" panose="020B0609020204030204" pitchFamily="49" charset="0"/>
                <a:ea typeface="JetBrains Mono"/>
              </a:rPr>
              <a:t>print</a:t>
            </a:r>
            <a:r>
              <a:rPr lang="ru-RU" sz="1600" b="0" strike="noStrike" spc="-1">
                <a:solidFill>
                  <a:srgbClr val="99A8BA"/>
                </a:solidFill>
                <a:latin typeface="Consolas" panose="020B0609020204030204" pitchFamily="49" charset="0"/>
                <a:ea typeface="JetBrains Mono"/>
              </a:rPr>
              <a:t>(-</a:t>
            </a:r>
            <a:r>
              <a:rPr lang="ru-RU" sz="1600" b="0" strike="noStrike" spc="-1">
                <a:solidFill>
                  <a:srgbClr val="5684AD"/>
                </a:solidFill>
                <a:latin typeface="Consolas" panose="020B0609020204030204" pitchFamily="49" charset="0"/>
                <a:ea typeface="JetBrains Mono"/>
              </a:rPr>
              <a:t>1</a:t>
            </a:r>
            <a:r>
              <a:rPr lang="ru-RU" sz="1600" b="0" strike="noStrike" spc="-1">
                <a:solidFill>
                  <a:srgbClr val="99A8BA"/>
                </a:solidFill>
                <a:latin typeface="Consolas" panose="020B0609020204030204" pitchFamily="49" charset="0"/>
                <a:ea typeface="JetBrains Mono"/>
              </a:rPr>
              <a:t>)</a:t>
            </a:r>
            <a:endParaRPr lang="ru-RU" sz="1600" b="0" strike="noStrike" spc="-1">
              <a:solidFill>
                <a:srgbClr val="000000"/>
              </a:solidFill>
              <a:latin typeface="Consolas" panose="020B0609020204030204" pitchFamily="49" charset="0"/>
            </a:endParaRPr>
          </a:p>
        </p:txBody>
      </p:sp>
      <p:sp>
        <p:nvSpPr>
          <p:cNvPr id="138" name="PlaceHolder 1"/>
          <p:cNvSpPr>
            <a:spLocks noGrp="1"/>
          </p:cNvSpPr>
          <p:nvPr>
            <p:ph type="title"/>
          </p:nvPr>
        </p:nvSpPr>
        <p:spPr>
          <a:xfrm>
            <a:off x="504720" y="225720"/>
            <a:ext cx="9071640" cy="313920"/>
          </a:xfrm>
          <a:prstGeom prst="rect">
            <a:avLst/>
          </a:prstGeom>
          <a:noFill/>
          <a:ln w="3600">
            <a:solidFill>
              <a:srgbClr val="3465A4"/>
            </a:solidFill>
            <a:round/>
          </a:ln>
        </p:spPr>
        <p:txBody>
          <a:bodyPr lIns="36000" tIns="0" rIns="36000" bIns="0" anchor="ctr" anchorCtr="1">
            <a:noAutofit/>
          </a:bodyPr>
          <a:lstStyle/>
          <a:p>
            <a:pPr indent="0">
              <a:buNone/>
            </a:pPr>
            <a:r>
              <a:rPr lang="ru-RU" sz="1800" b="1" strike="noStrike" spc="-1">
                <a:solidFill>
                  <a:srgbClr val="000000"/>
                </a:solidFill>
                <a:latin typeface="Arial"/>
                <a:ea typeface="PingFang SC"/>
              </a:rPr>
              <a:t>Вопрос 27. </a:t>
            </a:r>
            <a:r>
              <a:rPr lang="ru-RU" sz="1800" b="1" strike="noStrike" spc="-1">
                <a:solidFill>
                  <a:srgbClr val="000000"/>
                </a:solidFill>
                <a:latin typeface="Arial"/>
              </a:rPr>
              <a:t>Задачи прошлых лет</a:t>
            </a:r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9" name="TextBox 138"/>
          <p:cNvSpPr txBox="1"/>
          <p:nvPr/>
        </p:nvSpPr>
        <p:spPr>
          <a:xfrm>
            <a:off x="504360" y="720000"/>
            <a:ext cx="9000000" cy="739800"/>
          </a:xfrm>
          <a:prstGeom prst="rect">
            <a:avLst/>
          </a:prstGeom>
          <a:solidFill>
            <a:srgbClr val="F6FCF2"/>
          </a:solidFill>
          <a:ln w="0">
            <a:solidFill>
              <a:srgbClr val="CCCCCC"/>
            </a:solidFill>
          </a:ln>
        </p:spPr>
        <p:txBody>
          <a:bodyPr lIns="144000" tIns="144000" rIns="144000" bIns="144000" anchor="t">
            <a:noAutofit/>
          </a:bodyPr>
          <a:lstStyle/>
          <a:p>
            <a:pPr>
              <a:lnSpc>
                <a:spcPct val="100000"/>
              </a:lnSpc>
              <a:spcBef>
                <a:spcPts val="1191"/>
              </a:spcBef>
              <a:spcAft>
                <a:spcPts val="992"/>
              </a:spcAft>
            </a:pPr>
            <a:r>
              <a:rPr lang="ru-RU" sz="1600" b="1" strike="noStrike" spc="-1">
                <a:solidFill>
                  <a:srgbClr val="000000"/>
                </a:solidFill>
                <a:latin typeface="Arial"/>
                <a:ea typeface="PingFang SC"/>
              </a:rPr>
              <a:t>Задача 5 (34984).</a:t>
            </a:r>
            <a:r>
              <a:rPr lang="ru-RU" sz="1600" b="0" strike="noStrike" spc="-1">
                <a:solidFill>
                  <a:srgbClr val="000000"/>
                </a:solidFill>
                <a:latin typeface="Arial"/>
                <a:ea typeface="PingFang SC"/>
              </a:rPr>
              <a:t> О</a:t>
            </a:r>
            <a:r>
              <a:rPr lang="ru-RU" sz="1600" b="0" strike="noStrike" spc="-1">
                <a:solidFill>
                  <a:srgbClr val="191C1F"/>
                </a:solidFill>
                <a:latin typeface="Arial"/>
                <a:ea typeface="HelveticaNeue"/>
              </a:rPr>
              <a:t>пределить такую максимальную сумму элементов пары, чтобы </a:t>
            </a:r>
            <a:r>
              <a:rPr lang="ru-RU" sz="1600" b="1" strike="noStrike" spc="-1">
                <a:solidFill>
                  <a:srgbClr val="191C1F"/>
                </a:solidFill>
                <a:latin typeface="Arial"/>
                <a:ea typeface="HelveticaNeue"/>
              </a:rPr>
              <a:t>суммы элементов пары</a:t>
            </a:r>
            <a:r>
              <a:rPr lang="ru-RU" sz="1600" b="0" strike="noStrike" spc="-1">
                <a:solidFill>
                  <a:srgbClr val="191C1F"/>
                </a:solidFill>
                <a:latin typeface="Arial"/>
                <a:ea typeface="HelveticaNeue"/>
              </a:rPr>
              <a:t> и </a:t>
            </a:r>
            <a:r>
              <a:rPr lang="ru-RU" sz="1600" b="1" strike="noStrike" spc="-1">
                <a:solidFill>
                  <a:srgbClr val="191C1F"/>
                </a:solidFill>
                <a:latin typeface="Arial"/>
                <a:ea typeface="HelveticaNeue"/>
              </a:rPr>
              <a:t>их индексов</a:t>
            </a:r>
            <a:r>
              <a:rPr lang="ru-RU" sz="1600" b="0" strike="noStrike" spc="-1">
                <a:solidFill>
                  <a:srgbClr val="191C1F"/>
                </a:solidFill>
                <a:latin typeface="Arial"/>
                <a:ea typeface="HelveticaNeue"/>
              </a:rPr>
              <a:t> были кратны 3.</a:t>
            </a:r>
            <a:endParaRPr lang="ru-RU" sz="16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0" name="TextBox 139"/>
          <p:cNvSpPr txBox="1"/>
          <p:nvPr/>
        </p:nvSpPr>
        <p:spPr>
          <a:xfrm>
            <a:off x="514440" y="1535040"/>
            <a:ext cx="8965080" cy="31644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Autofit/>
          </a:bodyPr>
          <a:lstStyle/>
          <a:p>
            <a:r>
              <a:rPr lang="ru-RU" sz="1600" b="1" strike="noStrike" spc="-1">
                <a:solidFill>
                  <a:srgbClr val="000000"/>
                </a:solidFill>
                <a:latin typeface="Arial"/>
              </a:rPr>
              <a:t>Реализация на языке Python эффективного алгоритма</a:t>
            </a:r>
            <a:endParaRPr lang="ru-RU" sz="1600" b="0" strike="noStrike" spc="-1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41" name="Рисунок 140"/>
          <p:cNvPicPr/>
          <p:nvPr/>
        </p:nvPicPr>
        <p:blipFill>
          <a:blip r:embed="rId2"/>
          <a:stretch/>
        </p:blipFill>
        <p:spPr>
          <a:xfrm>
            <a:off x="7200000" y="3009960"/>
            <a:ext cx="2520000" cy="257004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313920"/>
          </a:xfrm>
          <a:prstGeom prst="rect">
            <a:avLst/>
          </a:prstGeom>
          <a:noFill/>
          <a:ln w="3600">
            <a:solidFill>
              <a:srgbClr val="3465A4"/>
            </a:solidFill>
            <a:round/>
          </a:ln>
        </p:spPr>
        <p:txBody>
          <a:bodyPr lIns="36000" tIns="0" rIns="36000" bIns="0" anchor="ctr" anchorCtr="1">
            <a:noAutofit/>
          </a:bodyPr>
          <a:lstStyle/>
          <a:p>
            <a:pPr indent="0">
              <a:buNone/>
            </a:pPr>
            <a:r>
              <a:rPr lang="ru-RU" sz="1800" b="1" strike="noStrike" spc="-1">
                <a:solidFill>
                  <a:srgbClr val="000000"/>
                </a:solidFill>
                <a:latin typeface="Arial"/>
              </a:rPr>
              <a:t>Вопрос 27 </a:t>
            </a:r>
            <a:r>
              <a:rPr lang="ru-RU" sz="1800" b="1" strike="noStrike" spc="-1" smtClean="0">
                <a:solidFill>
                  <a:srgbClr val="000000"/>
                </a:solidFill>
                <a:latin typeface="Arial"/>
              </a:rPr>
              <a:t>ЕГЭ</a:t>
            </a:r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432000" y="842040"/>
            <a:ext cx="9180000" cy="3877560"/>
          </a:xfrm>
          <a:prstGeom prst="rect">
            <a:avLst/>
          </a:prstGeom>
          <a:solidFill>
            <a:srgbClr val="FFFFFF"/>
          </a:solidFill>
          <a:ln w="0">
            <a:noFill/>
          </a:ln>
        </p:spPr>
        <p:txBody>
          <a:bodyPr lIns="144000" tIns="144000" rIns="144000" bIns="144000" anchor="t">
            <a:noAutofit/>
          </a:bodyPr>
          <a:lstStyle/>
          <a:p>
            <a:r>
              <a:rPr lang="ru-RU" sz="2000" b="1" strike="noStrike" spc="-1">
                <a:solidFill>
                  <a:srgbClr val="000000"/>
                </a:solidFill>
                <a:latin typeface="Arial"/>
                <a:ea typeface="PingFang SC"/>
              </a:rPr>
              <a:t>Задачи прошлых лет </a:t>
            </a:r>
            <a:endParaRPr lang="ru-RU" sz="2000" b="0" strike="noStrike" spc="-1">
              <a:solidFill>
                <a:srgbClr val="000000"/>
              </a:solidFill>
              <a:latin typeface="Arial"/>
            </a:endParaRPr>
          </a:p>
          <a:p>
            <a:r>
              <a:rPr lang="ru-RU" sz="2000" b="1" strike="noStrike" spc="-1">
                <a:solidFill>
                  <a:srgbClr val="000000"/>
                </a:solidFill>
                <a:latin typeface="Arial"/>
                <a:ea typeface="PingFang SC"/>
              </a:rPr>
              <a:t>1) Курсы  &gt; Подготовка к ЕГЭ </a:t>
            </a:r>
            <a:r>
              <a:rPr sz="2000"/>
              <a:t/>
            </a:r>
            <a:br>
              <a:rPr sz="2000"/>
            </a:br>
            <a:r>
              <a:rPr lang="ru-RU" sz="2000" b="0" strike="noStrike" spc="-1">
                <a:solidFill>
                  <a:srgbClr val="000000"/>
                </a:solidFill>
                <a:latin typeface="Arial"/>
                <a:ea typeface="PingFang SC"/>
              </a:rPr>
              <a:t>- сборники (модули) задач по вопросу 27 с самых первых лет ЕГЭ</a:t>
            </a:r>
            <a:r>
              <a:rPr sz="2000"/>
              <a:t/>
            </a:r>
            <a:br>
              <a:rPr sz="2000"/>
            </a:br>
            <a:r>
              <a:rPr lang="ru-RU" sz="2000" b="0" strike="noStrike" spc="-1">
                <a:solidFill>
                  <a:srgbClr val="000000"/>
                </a:solidFill>
                <a:latin typeface="Arial"/>
                <a:ea typeface="PingFang SC"/>
              </a:rPr>
              <a:t>- задачи с автоматической проверкой (проверяется код, а не ответ)</a:t>
            </a:r>
            <a:r>
              <a:rPr sz="2000"/>
              <a:t/>
            </a:r>
            <a:br>
              <a:rPr sz="2000"/>
            </a:br>
            <a:r>
              <a:rPr lang="ru-RU" sz="2000" b="0" strike="noStrike" spc="-1">
                <a:solidFill>
                  <a:srgbClr val="000000"/>
                </a:solidFill>
                <a:latin typeface="Arial"/>
                <a:ea typeface="PingFang SC"/>
              </a:rPr>
              <a:t>- про префиксы и подпоследовательности: модуль «ЕГЭ-2022. Вопрос 27. Обработка последовательности чисел»</a:t>
            </a:r>
            <a:endParaRPr lang="ru-RU" sz="2000" b="0" strike="noStrike" spc="-1">
              <a:solidFill>
                <a:srgbClr val="000000"/>
              </a:solidFill>
              <a:latin typeface="Arial"/>
            </a:endParaRPr>
          </a:p>
          <a:p>
            <a:endParaRPr lang="ru-RU" sz="20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1191"/>
              </a:spcBef>
              <a:spcAft>
                <a:spcPts val="992"/>
              </a:spcAft>
            </a:pPr>
            <a:r>
              <a:rPr lang="ru-RU" sz="2000" b="1" strike="noStrike" spc="-1">
                <a:solidFill>
                  <a:srgbClr val="000000"/>
                </a:solidFill>
                <a:latin typeface="Arial"/>
                <a:ea typeface="PingFang SC"/>
              </a:rPr>
              <a:t>2) Глобальная копилка</a:t>
            </a:r>
            <a:r>
              <a:rPr lang="ru-RU" sz="2000" b="0" strike="noStrike" spc="-1">
                <a:solidFill>
                  <a:srgbClr val="000000"/>
                </a:solidFill>
                <a:latin typeface="Arial"/>
                <a:ea typeface="PingFang SC"/>
              </a:rPr>
              <a:t>  </a:t>
            </a:r>
            <a:endParaRPr lang="ru-RU" sz="20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1191"/>
              </a:spcBef>
              <a:spcAft>
                <a:spcPts val="992"/>
              </a:spcAft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  <a:ea typeface="PingFang SC"/>
              </a:rPr>
              <a:t>11-ЕГЭ-Дополнительные задачи (задачи прошлых лет)</a:t>
            </a:r>
            <a:endParaRPr lang="ru-RU" sz="20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1191"/>
              </a:spcBef>
              <a:spcAft>
                <a:spcPts val="992"/>
              </a:spcAft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  <a:ea typeface="PingFang SC"/>
              </a:rPr>
              <a:t>11-ЕГЭ-2023 (задачи более приближенные к КИМ 2023 года)</a:t>
            </a:r>
            <a:endParaRPr lang="ru-RU" sz="20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313920"/>
          </a:xfrm>
          <a:prstGeom prst="rect">
            <a:avLst/>
          </a:prstGeom>
          <a:noFill/>
          <a:ln w="3600">
            <a:solidFill>
              <a:srgbClr val="3465A4"/>
            </a:solidFill>
            <a:round/>
          </a:ln>
        </p:spPr>
        <p:txBody>
          <a:bodyPr lIns="36000" tIns="0" rIns="36000" bIns="0" anchor="ctr" anchorCtr="1">
            <a:noAutofit/>
          </a:bodyPr>
          <a:lstStyle/>
          <a:p>
            <a:pPr indent="0">
              <a:buNone/>
            </a:pPr>
            <a:r>
              <a:rPr lang="ru-RU" sz="1800" b="1" strike="noStrike" spc="-1">
                <a:solidFill>
                  <a:srgbClr val="000000"/>
                </a:solidFill>
                <a:latin typeface="Arial"/>
              </a:rPr>
              <a:t>Вопрос 27. Разработка собственных программ. Динамика</a:t>
            </a:r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540000" y="828000"/>
            <a:ext cx="9000000" cy="1960560"/>
          </a:xfrm>
          <a:prstGeom prst="rect">
            <a:avLst/>
          </a:prstGeom>
          <a:solidFill>
            <a:srgbClr val="F6FCF2"/>
          </a:solidFill>
          <a:ln w="0">
            <a:solidFill>
              <a:srgbClr val="CCCCCC"/>
            </a:solidFill>
          </a:ln>
        </p:spPr>
        <p:txBody>
          <a:bodyPr lIns="144000" tIns="144000" rIns="144000" bIns="144000" anchor="t">
            <a:noAutofit/>
          </a:bodyPr>
          <a:lstStyle/>
          <a:p>
            <a:r>
              <a:rPr lang="ru-RU" sz="2000" b="1" strike="noStrike" spc="-1">
                <a:solidFill>
                  <a:srgbClr val="000000"/>
                </a:solidFill>
                <a:latin typeface="Arial"/>
              </a:rPr>
              <a:t>Задача 1 (40130).</a:t>
            </a: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 Дана последовательность из N чисел. Известно, что сумма всех чисел последовательности не превышает 10</a:t>
            </a:r>
            <a:r>
              <a:rPr lang="ru-RU" sz="2000" b="0" strike="noStrike" spc="-1" baseline="33000">
                <a:solidFill>
                  <a:srgbClr val="000000"/>
                </a:solidFill>
                <a:latin typeface="Arial"/>
              </a:rPr>
              <a:t>9</a:t>
            </a: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. Рассматриваются все её </a:t>
            </a:r>
            <a:r>
              <a:rPr lang="ru-RU" sz="2000" b="1" strike="noStrike" spc="-1">
                <a:solidFill>
                  <a:srgbClr val="000000"/>
                </a:solidFill>
                <a:latin typeface="Arial"/>
              </a:rPr>
              <a:t>непрерывные</a:t>
            </a: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 подпоследовательности, в которых количество положительных чисел кратно </a:t>
            </a:r>
            <a:r>
              <a:rPr lang="ru-RU" sz="2000" b="0" strike="noStrike" spc="-1">
                <a:solidFill>
                  <a:srgbClr val="000000"/>
                </a:solidFill>
                <a:latin typeface="JetBrains Mono NL"/>
              </a:rPr>
              <a:t>K = 11</a:t>
            </a: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. </a:t>
            </a:r>
          </a:p>
          <a:p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Найдите наибольшую сумму такой подпоследовательности. 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540000" y="2880000"/>
            <a:ext cx="9180000" cy="2217960"/>
          </a:xfrm>
          <a:prstGeom prst="rect">
            <a:avLst/>
          </a:prstGeom>
          <a:solidFill>
            <a:srgbClr val="FFFFFF"/>
          </a:solidFill>
          <a:ln w="0">
            <a:noFill/>
          </a:ln>
        </p:spPr>
        <p:txBody>
          <a:bodyPr lIns="144000" tIns="144000" rIns="144000" bIns="144000" anchor="t">
            <a:noAutofit/>
          </a:bodyPr>
          <a:lstStyle/>
          <a:p>
            <a:r>
              <a:rPr lang="ru-RU" sz="2000" b="1" strike="noStrike" spc="-1">
                <a:solidFill>
                  <a:srgbClr val="000000"/>
                </a:solidFill>
                <a:latin typeface="Consolas" panose="020B0609020204030204" pitchFamily="49" charset="0"/>
                <a:ea typeface="PingFang SC"/>
              </a:rPr>
              <a:t>Пример (</a:t>
            </a:r>
            <a:r>
              <a:rPr lang="ru-RU" sz="2000" b="0" strike="noStrike" spc="-1">
                <a:solidFill>
                  <a:srgbClr val="000000"/>
                </a:solidFill>
                <a:latin typeface="Consolas" panose="020B0609020204030204" pitchFamily="49" charset="0"/>
                <a:ea typeface="PingFang SC"/>
              </a:rPr>
              <a:t>для </a:t>
            </a:r>
            <a:r>
              <a:rPr lang="ru-RU" sz="2000" b="0" strike="noStrike" spc="-1">
                <a:solidFill>
                  <a:srgbClr val="000000"/>
                </a:solidFill>
                <a:latin typeface="Consolas" panose="020B0609020204030204" pitchFamily="49" charset="0"/>
              </a:rPr>
              <a:t>K = 3</a:t>
            </a:r>
            <a:r>
              <a:rPr lang="ru-RU" sz="2000" b="1" strike="noStrike" spc="-1">
                <a:solidFill>
                  <a:srgbClr val="000000"/>
                </a:solidFill>
                <a:latin typeface="Consolas" panose="020B0609020204030204" pitchFamily="49" charset="0"/>
              </a:rPr>
              <a:t>): </a:t>
            </a:r>
            <a:r>
              <a:rPr lang="ru-RU" sz="2200" b="0" strike="noStrike" spc="-1">
                <a:solidFill>
                  <a:srgbClr val="000000"/>
                </a:solidFill>
                <a:latin typeface="Consolas" panose="020B0609020204030204" pitchFamily="49" charset="0"/>
                <a:ea typeface="JetBrains Mono"/>
              </a:rPr>
              <a:t>-1  2  3  -5  18  12</a:t>
            </a:r>
            <a:endParaRPr lang="ru-RU" sz="2200" b="0" strike="noStrike" spc="-1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ru-RU" sz="2200" b="0" strike="noStrike" spc="-1">
                <a:solidFill>
                  <a:srgbClr val="000000"/>
                </a:solidFill>
                <a:latin typeface="Consolas" panose="020B0609020204030204" pitchFamily="49" charset="0"/>
                <a:ea typeface="JetBrains Mono"/>
              </a:rPr>
              <a:t>(-1)+2+3+(-5)+18=17; </a:t>
            </a:r>
            <a:endParaRPr lang="ru-RU" sz="2200" b="0" strike="noStrike" spc="-1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ru-RU" sz="2200" b="0" strike="noStrike" spc="-1">
                <a:solidFill>
                  <a:srgbClr val="000000"/>
                </a:solidFill>
                <a:latin typeface="Consolas" panose="020B0609020204030204" pitchFamily="49" charset="0"/>
                <a:ea typeface="JetBrains Mono"/>
              </a:rPr>
              <a:t>2+3+(-5)+18=18; </a:t>
            </a:r>
            <a:endParaRPr lang="ru-RU" sz="2200" b="0" strike="noStrike" spc="-1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ru-RU" sz="2200" b="1" strike="noStrike" spc="-1">
                <a:solidFill>
                  <a:srgbClr val="1E6A39"/>
                </a:solidFill>
                <a:latin typeface="Consolas" panose="020B0609020204030204" pitchFamily="49" charset="0"/>
                <a:ea typeface="JetBrains Mono"/>
              </a:rPr>
              <a:t>3+(-5)+18+12=28.</a:t>
            </a:r>
            <a:endParaRPr lang="ru-RU" sz="2200" b="0" strike="noStrike" spc="-1">
              <a:solidFill>
                <a:srgbClr val="000000"/>
              </a:solidFill>
              <a:latin typeface="Consolas" panose="020B0609020204030204" pitchFamily="49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TextBox 49"/>
          <p:cNvSpPr txBox="1"/>
          <p:nvPr/>
        </p:nvSpPr>
        <p:spPr>
          <a:xfrm>
            <a:off x="540000" y="1620000"/>
            <a:ext cx="9180000" cy="3935160"/>
          </a:xfrm>
          <a:prstGeom prst="rect">
            <a:avLst/>
          </a:prstGeom>
          <a:solidFill>
            <a:srgbClr val="FFFFFF"/>
          </a:solidFill>
          <a:ln w="0">
            <a:noFill/>
          </a:ln>
        </p:spPr>
        <p:txBody>
          <a:bodyPr lIns="144000" tIns="144000" rIns="144000" bIns="144000" anchor="t">
            <a:noAutofit/>
          </a:bodyPr>
          <a:lstStyle/>
          <a:p>
            <a:r>
              <a:rPr lang="ru-RU" sz="1800" b="1" strike="noStrike" spc="-1">
                <a:solidFill>
                  <a:srgbClr val="000000"/>
                </a:solidFill>
                <a:latin typeface="Arial"/>
              </a:rPr>
              <a:t>Решение файла A</a:t>
            </a:r>
            <a:endParaRPr lang="ru-RU" sz="1800" b="0" strike="noStrike" spc="-1">
              <a:solidFill>
                <a:srgbClr val="000000"/>
              </a:solidFill>
              <a:latin typeface="Arial"/>
            </a:endParaRPr>
          </a:p>
          <a:p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1) Переберем все возможные непрерывные подпоследовательности</a:t>
            </a:r>
          </a:p>
          <a:p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2) В каждой подпоследовательности считаем сумму элементов и количество положительных элементов</a:t>
            </a:r>
          </a:p>
          <a:p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3) Если количество положительных элементов кратно 11, то обновим максимальную сумму, если она сумма такой подпоследовательности больше.</a:t>
            </a:r>
          </a:p>
        </p:txBody>
      </p:sp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504360" y="226080"/>
            <a:ext cx="9071640" cy="313920"/>
          </a:xfrm>
          <a:prstGeom prst="rect">
            <a:avLst/>
          </a:prstGeom>
          <a:noFill/>
          <a:ln w="3600">
            <a:solidFill>
              <a:srgbClr val="3465A4"/>
            </a:solidFill>
            <a:round/>
          </a:ln>
        </p:spPr>
        <p:txBody>
          <a:bodyPr lIns="36000" tIns="0" rIns="36000" bIns="0" anchor="ctr" anchorCtr="1">
            <a:noAutofit/>
          </a:bodyPr>
          <a:lstStyle/>
          <a:p>
            <a:pPr indent="0">
              <a:buNone/>
            </a:pPr>
            <a:r>
              <a:rPr lang="ru-RU" sz="1800" b="1" strike="noStrike" spc="-1">
                <a:solidFill>
                  <a:srgbClr val="000000"/>
                </a:solidFill>
                <a:latin typeface="Arial"/>
                <a:ea typeface="PingFang SC"/>
              </a:rPr>
              <a:t>Вопрос 27. Разработка собственных программ. </a:t>
            </a:r>
            <a:r>
              <a:rPr lang="ru-RU" sz="1800" b="1" strike="noStrike" spc="-1">
                <a:solidFill>
                  <a:srgbClr val="000000"/>
                </a:solidFill>
                <a:latin typeface="Arial"/>
              </a:rPr>
              <a:t>Динамика</a:t>
            </a:r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504000" y="720000"/>
            <a:ext cx="9000000" cy="782280"/>
          </a:xfrm>
          <a:prstGeom prst="rect">
            <a:avLst/>
          </a:prstGeom>
          <a:solidFill>
            <a:srgbClr val="F6FCF2"/>
          </a:solidFill>
          <a:ln w="0">
            <a:solidFill>
              <a:srgbClr val="CCCCCC"/>
            </a:solidFill>
          </a:ln>
        </p:spPr>
        <p:txBody>
          <a:bodyPr lIns="144000" tIns="144000" rIns="144000" bIns="144000" anchor="t">
            <a:noAutofit/>
          </a:bodyPr>
          <a:lstStyle/>
          <a:p>
            <a:r>
              <a:rPr lang="ru-RU" sz="1600" b="1" strike="noStrike" spc="-1">
                <a:solidFill>
                  <a:srgbClr val="000000"/>
                </a:solidFill>
                <a:latin typeface="Arial"/>
              </a:rPr>
              <a:t>Задача 1 (40130).</a:t>
            </a:r>
            <a:r>
              <a:rPr lang="ru-RU" sz="1600" b="0" strike="noStrike" spc="-1">
                <a:solidFill>
                  <a:srgbClr val="000000"/>
                </a:solidFill>
                <a:latin typeface="Arial"/>
              </a:rPr>
              <a:t> Наибольшая сумма непрерывной подпоследовательности с количеством положительных чисел кратным </a:t>
            </a:r>
            <a:r>
              <a:rPr lang="ru-RU" sz="1600" b="0" strike="noStrike" spc="-1">
                <a:solidFill>
                  <a:srgbClr val="000000"/>
                </a:solidFill>
                <a:latin typeface="JetBrains Mono NL"/>
              </a:rPr>
              <a:t>K = 11</a:t>
            </a:r>
            <a:r>
              <a:rPr lang="ru-RU" sz="1600" b="0" strike="noStrike" spc="-1">
                <a:solidFill>
                  <a:srgbClr val="000000"/>
                </a:solidFill>
                <a:latin typeface="Arial"/>
              </a:rPr>
              <a:t>.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TextBox 52"/>
          <p:cNvSpPr txBox="1"/>
          <p:nvPr/>
        </p:nvSpPr>
        <p:spPr>
          <a:xfrm>
            <a:off x="360000" y="1548000"/>
            <a:ext cx="9540000" cy="3629536"/>
          </a:xfrm>
          <a:prstGeom prst="rect">
            <a:avLst/>
          </a:prstGeom>
          <a:solidFill>
            <a:srgbClr val="FEF7DD"/>
          </a:solidFill>
          <a:ln w="0">
            <a:noFill/>
          </a:ln>
        </p:spPr>
        <p:txBody>
          <a:bodyPr lIns="144000" tIns="144000" rIns="144000" bIns="144000" anchor="t">
            <a:noAutofit/>
          </a:bodyPr>
          <a:lstStyle/>
          <a:p>
            <a:r>
              <a:rPr lang="ru-RU" sz="1500" b="0" strike="noStrike" spc="-1">
                <a:solidFill>
                  <a:srgbClr val="99A8BA"/>
                </a:solidFill>
                <a:latin typeface="Consolas" panose="020B0609020204030204" pitchFamily="49" charset="0"/>
                <a:ea typeface="JetBrains Mono"/>
              </a:rPr>
              <a:t>f = </a:t>
            </a:r>
            <a:r>
              <a:rPr lang="ru-RU" sz="1500" b="0" strike="noStrike" spc="-1">
                <a:solidFill>
                  <a:srgbClr val="7572B9"/>
                </a:solidFill>
                <a:latin typeface="Consolas" panose="020B0609020204030204" pitchFamily="49" charset="0"/>
                <a:ea typeface="JetBrains Mono"/>
              </a:rPr>
              <a:t>open</a:t>
            </a:r>
            <a:r>
              <a:rPr lang="ru-RU" sz="1500" b="0" strike="noStrike" spc="-1">
                <a:solidFill>
                  <a:srgbClr val="99A8BA"/>
                </a:solidFill>
                <a:latin typeface="Consolas" panose="020B0609020204030204" pitchFamily="49" charset="0"/>
                <a:ea typeface="JetBrains Mono"/>
              </a:rPr>
              <a:t>(</a:t>
            </a:r>
            <a:r>
              <a:rPr lang="ru-RU" sz="1500" b="0" strike="noStrike" spc="-1">
                <a:solidFill>
                  <a:srgbClr val="587647"/>
                </a:solidFill>
                <a:latin typeface="Consolas" panose="020B0609020204030204" pitchFamily="49" charset="0"/>
                <a:ea typeface="JetBrains Mono"/>
              </a:rPr>
              <a:t>'40130a.txt'</a:t>
            </a:r>
            <a:r>
              <a:rPr lang="ru-RU" sz="1500" b="0" strike="noStrike" spc="-1">
                <a:solidFill>
                  <a:srgbClr val="99A8BA"/>
                </a:solidFill>
                <a:latin typeface="Consolas" panose="020B0609020204030204" pitchFamily="49" charset="0"/>
                <a:ea typeface="JetBrains Mono"/>
              </a:rPr>
              <a:t>)</a:t>
            </a:r>
            <a:endParaRPr lang="ru-RU" sz="1500" b="0" strike="noStrike" spc="-1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ru-RU" sz="1500" b="0" strike="noStrike" spc="-1">
                <a:solidFill>
                  <a:srgbClr val="99A8BA"/>
                </a:solidFill>
                <a:latin typeface="Consolas" panose="020B0609020204030204" pitchFamily="49" charset="0"/>
                <a:ea typeface="JetBrains Mono"/>
              </a:rPr>
              <a:t>n = </a:t>
            </a:r>
            <a:r>
              <a:rPr lang="ru-RU" sz="1500" b="0" strike="noStrike" spc="-1">
                <a:solidFill>
                  <a:srgbClr val="7572B9"/>
                </a:solidFill>
                <a:latin typeface="Consolas" panose="020B0609020204030204" pitchFamily="49" charset="0"/>
                <a:ea typeface="JetBrains Mono"/>
              </a:rPr>
              <a:t>int</a:t>
            </a:r>
            <a:r>
              <a:rPr lang="ru-RU" sz="1500" b="0" strike="noStrike" spc="-1">
                <a:solidFill>
                  <a:srgbClr val="99A8BA"/>
                </a:solidFill>
                <a:latin typeface="Consolas" panose="020B0609020204030204" pitchFamily="49" charset="0"/>
                <a:ea typeface="JetBrains Mono"/>
              </a:rPr>
              <a:t>(f.readline())</a:t>
            </a:r>
            <a:endParaRPr lang="ru-RU" sz="1500" b="0" strike="noStrike" spc="-1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ru-RU" sz="1500" b="0" strike="noStrike" spc="-1">
                <a:solidFill>
                  <a:srgbClr val="99A8BA"/>
                </a:solidFill>
                <a:latin typeface="Consolas" panose="020B0609020204030204" pitchFamily="49" charset="0"/>
                <a:ea typeface="JetBrains Mono"/>
              </a:rPr>
              <a:t>a = [</a:t>
            </a:r>
            <a:r>
              <a:rPr lang="ru-RU" sz="1500" b="0" strike="noStrike" spc="-1">
                <a:solidFill>
                  <a:srgbClr val="7572B9"/>
                </a:solidFill>
                <a:latin typeface="Consolas" panose="020B0609020204030204" pitchFamily="49" charset="0"/>
                <a:ea typeface="JetBrains Mono"/>
              </a:rPr>
              <a:t>int</a:t>
            </a:r>
            <a:r>
              <a:rPr lang="ru-RU" sz="1500" b="0" strike="noStrike" spc="-1">
                <a:solidFill>
                  <a:srgbClr val="99A8BA"/>
                </a:solidFill>
                <a:latin typeface="Consolas" panose="020B0609020204030204" pitchFamily="49" charset="0"/>
                <a:ea typeface="JetBrains Mono"/>
              </a:rPr>
              <a:t>(i) </a:t>
            </a:r>
            <a:r>
              <a:rPr lang="ru-RU" sz="1500" b="0" strike="noStrike" spc="-1">
                <a:solidFill>
                  <a:srgbClr val="BF6426"/>
                </a:solidFill>
                <a:latin typeface="Consolas" panose="020B0609020204030204" pitchFamily="49" charset="0"/>
                <a:ea typeface="JetBrains Mono"/>
              </a:rPr>
              <a:t>for </a:t>
            </a:r>
            <a:r>
              <a:rPr lang="ru-RU" sz="1500" b="0" strike="noStrike" spc="-1">
                <a:solidFill>
                  <a:srgbClr val="99A8BA"/>
                </a:solidFill>
                <a:latin typeface="Consolas" panose="020B0609020204030204" pitchFamily="49" charset="0"/>
                <a:ea typeface="JetBrains Mono"/>
              </a:rPr>
              <a:t>i </a:t>
            </a:r>
            <a:r>
              <a:rPr lang="ru-RU" sz="1500" b="0" strike="noStrike" spc="-1">
                <a:solidFill>
                  <a:srgbClr val="BF6426"/>
                </a:solidFill>
                <a:latin typeface="Consolas" panose="020B0609020204030204" pitchFamily="49" charset="0"/>
                <a:ea typeface="JetBrains Mono"/>
              </a:rPr>
              <a:t>in </a:t>
            </a:r>
            <a:r>
              <a:rPr lang="ru-RU" sz="1500" b="0" strike="noStrike" spc="-1">
                <a:solidFill>
                  <a:srgbClr val="99A8BA"/>
                </a:solidFill>
                <a:latin typeface="Consolas" panose="020B0609020204030204" pitchFamily="49" charset="0"/>
                <a:ea typeface="JetBrains Mono"/>
              </a:rPr>
              <a:t>f.readlines()]</a:t>
            </a:r>
            <a:endParaRPr lang="ru-RU" sz="1500" b="0" strike="noStrike" spc="-1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>
              <a:lnSpc>
                <a:spcPct val="100000"/>
              </a:lnSpc>
            </a:pPr>
            <a:r>
              <a:rPr lang="ru-RU" sz="1500" b="0" strike="noStrike" spc="-1">
                <a:solidFill>
                  <a:srgbClr val="99A8BA"/>
                </a:solidFill>
                <a:latin typeface="Consolas" panose="020B0609020204030204" pitchFamily="49" charset="0"/>
                <a:ea typeface="JetBrains Mono"/>
              </a:rPr>
              <a:t>sm = -</a:t>
            </a:r>
            <a:r>
              <a:rPr lang="ru-RU" sz="1500" b="0" strike="noStrike" spc="-1">
                <a:solidFill>
                  <a:srgbClr val="5684AD"/>
                </a:solidFill>
                <a:latin typeface="Consolas" panose="020B0609020204030204" pitchFamily="49" charset="0"/>
                <a:ea typeface="JetBrains Mono"/>
              </a:rPr>
              <a:t>10</a:t>
            </a:r>
            <a:r>
              <a:rPr lang="ru-RU" sz="1500" b="0" strike="noStrike" spc="-1">
                <a:solidFill>
                  <a:srgbClr val="99A8BA"/>
                </a:solidFill>
                <a:latin typeface="Consolas" panose="020B0609020204030204" pitchFamily="49" charset="0"/>
                <a:ea typeface="JetBrains Mono"/>
              </a:rPr>
              <a:t>**</a:t>
            </a:r>
            <a:r>
              <a:rPr lang="ru-RU" sz="1500" b="0" strike="noStrike" spc="-1">
                <a:solidFill>
                  <a:srgbClr val="5684AD"/>
                </a:solidFill>
                <a:latin typeface="Consolas" panose="020B0609020204030204" pitchFamily="49" charset="0"/>
                <a:ea typeface="JetBrains Mono"/>
              </a:rPr>
              <a:t>20 </a:t>
            </a:r>
            <a:r>
              <a:rPr lang="ru-RU" sz="1600" b="0" strike="noStrike" spc="-1">
                <a:solidFill>
                  <a:srgbClr val="5684AD"/>
                </a:solidFill>
                <a:latin typeface="Consolas" panose="020B0609020204030204" pitchFamily="49" charset="0"/>
                <a:ea typeface="JetBrains Mono"/>
              </a:rPr>
              <a:t> </a:t>
            </a:r>
            <a:r>
              <a:rPr lang="ru-RU" sz="1400" b="0" strike="noStrike" spc="-1">
                <a:solidFill>
                  <a:srgbClr val="6D6D6D"/>
                </a:solidFill>
                <a:latin typeface="Consolas" panose="020B0609020204030204" pitchFamily="49" charset="0"/>
                <a:ea typeface="JetBrains Mono"/>
              </a:rPr>
              <a:t># максимальная сумма подпоследовательности (начальное значение)</a:t>
            </a:r>
            <a:endParaRPr lang="ru-RU" sz="1400" b="0" strike="noStrike" spc="-1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ru-RU" sz="1500" b="0" strike="noStrike" spc="-1">
                <a:solidFill>
                  <a:srgbClr val="BF6426"/>
                </a:solidFill>
                <a:latin typeface="Consolas" panose="020B0609020204030204" pitchFamily="49" charset="0"/>
                <a:ea typeface="JetBrains Mono"/>
              </a:rPr>
              <a:t>for </a:t>
            </a:r>
            <a:r>
              <a:rPr lang="ru-RU" sz="1500" b="0" strike="noStrike" spc="-1">
                <a:solidFill>
                  <a:srgbClr val="99A8BA"/>
                </a:solidFill>
                <a:latin typeface="Consolas" panose="020B0609020204030204" pitchFamily="49" charset="0"/>
                <a:ea typeface="JetBrains Mono"/>
              </a:rPr>
              <a:t>i </a:t>
            </a:r>
            <a:r>
              <a:rPr lang="ru-RU" sz="1500" b="0" strike="noStrike" spc="-1">
                <a:solidFill>
                  <a:srgbClr val="BF6426"/>
                </a:solidFill>
                <a:latin typeface="Consolas" panose="020B0609020204030204" pitchFamily="49" charset="0"/>
                <a:ea typeface="JetBrains Mono"/>
              </a:rPr>
              <a:t>in </a:t>
            </a:r>
            <a:r>
              <a:rPr lang="ru-RU" sz="1500" b="0" strike="noStrike" spc="-1">
                <a:solidFill>
                  <a:srgbClr val="7572B9"/>
                </a:solidFill>
                <a:latin typeface="Consolas" panose="020B0609020204030204" pitchFamily="49" charset="0"/>
                <a:ea typeface="JetBrains Mono"/>
              </a:rPr>
              <a:t>range</a:t>
            </a:r>
            <a:r>
              <a:rPr lang="ru-RU" sz="1500" b="0" strike="noStrike" spc="-1">
                <a:solidFill>
                  <a:srgbClr val="99A8BA"/>
                </a:solidFill>
                <a:latin typeface="Consolas" panose="020B0609020204030204" pitchFamily="49" charset="0"/>
                <a:ea typeface="JetBrains Mono"/>
              </a:rPr>
              <a:t>(</a:t>
            </a:r>
            <a:r>
              <a:rPr lang="ru-RU" sz="1500" b="0" strike="noStrike" spc="-1">
                <a:solidFill>
                  <a:srgbClr val="7572B9"/>
                </a:solidFill>
                <a:latin typeface="Consolas" panose="020B0609020204030204" pitchFamily="49" charset="0"/>
                <a:ea typeface="JetBrains Mono"/>
              </a:rPr>
              <a:t>len</a:t>
            </a:r>
            <a:r>
              <a:rPr lang="ru-RU" sz="1500" b="0" strike="noStrike" spc="-1">
                <a:solidFill>
                  <a:srgbClr val="99A8BA"/>
                </a:solidFill>
                <a:latin typeface="Consolas" panose="020B0609020204030204" pitchFamily="49" charset="0"/>
                <a:ea typeface="JetBrains Mono"/>
              </a:rPr>
              <a:t>(a)):</a:t>
            </a:r>
            <a:endParaRPr lang="ru-RU" sz="1500" b="0" strike="noStrike" spc="-1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ru-RU" sz="1400" b="0" strike="noStrike" spc="-1">
                <a:solidFill>
                  <a:srgbClr val="99A8BA"/>
                </a:solidFill>
                <a:latin typeface="Consolas" panose="020B0609020204030204" pitchFamily="49" charset="0"/>
                <a:ea typeface="JetBrains Mono"/>
              </a:rPr>
              <a:t>    </a:t>
            </a:r>
            <a:r>
              <a:rPr lang="ru-RU" sz="1400" b="0" strike="noStrike" spc="-1">
                <a:solidFill>
                  <a:srgbClr val="6D6D6D"/>
                </a:solidFill>
                <a:latin typeface="Consolas" panose="020B0609020204030204" pitchFamily="49" charset="0"/>
                <a:ea typeface="JetBrains Mono"/>
              </a:rPr>
              <a:t># перебираем все подпоследовательности, которые начинаются с элемента с индексом i</a:t>
            </a:r>
            <a:r>
              <a:rPr sz="1500">
                <a:latin typeface="Consolas" panose="020B0609020204030204" pitchFamily="49" charset="0"/>
              </a:rPr>
              <a:t/>
            </a:r>
            <a:br>
              <a:rPr sz="1500">
                <a:latin typeface="Consolas" panose="020B0609020204030204" pitchFamily="49" charset="0"/>
              </a:rPr>
            </a:br>
            <a:r>
              <a:rPr lang="ru-RU" sz="1500" b="0" strike="noStrike" spc="-1">
                <a:solidFill>
                  <a:srgbClr val="6D6D6D"/>
                </a:solidFill>
                <a:latin typeface="Consolas" panose="020B0609020204030204" pitchFamily="49" charset="0"/>
                <a:ea typeface="JetBrains Mono"/>
              </a:rPr>
              <a:t>    </a:t>
            </a:r>
            <a:r>
              <a:rPr lang="ru-RU" sz="1500" b="0" strike="noStrike" spc="-1">
                <a:solidFill>
                  <a:srgbClr val="99A8BA"/>
                </a:solidFill>
                <a:latin typeface="Consolas" panose="020B0609020204030204" pitchFamily="49" charset="0"/>
                <a:ea typeface="JetBrains Mono"/>
              </a:rPr>
              <a:t>s = k = </a:t>
            </a:r>
            <a:r>
              <a:rPr lang="ru-RU" sz="1500" b="0" strike="noStrike" spc="-1">
                <a:solidFill>
                  <a:srgbClr val="5684AD"/>
                </a:solidFill>
                <a:latin typeface="Consolas" panose="020B0609020204030204" pitchFamily="49" charset="0"/>
                <a:ea typeface="JetBrains Mono"/>
              </a:rPr>
              <a:t>0</a:t>
            </a:r>
            <a:endParaRPr lang="ru-RU" sz="1500" b="0" strike="noStrike" spc="-1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ru-RU" sz="1500" b="0" strike="noStrike" spc="-1">
                <a:solidFill>
                  <a:srgbClr val="5684AD"/>
                </a:solidFill>
                <a:latin typeface="Consolas" panose="020B0609020204030204" pitchFamily="49" charset="0"/>
                <a:ea typeface="JetBrains Mono"/>
              </a:rPr>
              <a:t>    </a:t>
            </a:r>
            <a:r>
              <a:rPr lang="ru-RU" sz="1500" b="0" strike="noStrike" spc="-1">
                <a:solidFill>
                  <a:srgbClr val="BF6426"/>
                </a:solidFill>
                <a:latin typeface="Consolas" panose="020B0609020204030204" pitchFamily="49" charset="0"/>
                <a:ea typeface="JetBrains Mono"/>
              </a:rPr>
              <a:t>for </a:t>
            </a:r>
            <a:r>
              <a:rPr lang="ru-RU" sz="1500" b="0" strike="noStrike" spc="-1">
                <a:solidFill>
                  <a:srgbClr val="99A8BA"/>
                </a:solidFill>
                <a:latin typeface="Consolas" panose="020B0609020204030204" pitchFamily="49" charset="0"/>
                <a:ea typeface="JetBrains Mono"/>
              </a:rPr>
              <a:t>j </a:t>
            </a:r>
            <a:r>
              <a:rPr lang="ru-RU" sz="1500" b="0" strike="noStrike" spc="-1">
                <a:solidFill>
                  <a:srgbClr val="BF6426"/>
                </a:solidFill>
                <a:latin typeface="Consolas" panose="020B0609020204030204" pitchFamily="49" charset="0"/>
                <a:ea typeface="JetBrains Mono"/>
              </a:rPr>
              <a:t>in </a:t>
            </a:r>
            <a:r>
              <a:rPr lang="ru-RU" sz="1500" b="0" strike="noStrike" spc="-1">
                <a:solidFill>
                  <a:srgbClr val="7572B9"/>
                </a:solidFill>
                <a:latin typeface="Consolas" panose="020B0609020204030204" pitchFamily="49" charset="0"/>
                <a:ea typeface="JetBrains Mono"/>
              </a:rPr>
              <a:t>range</a:t>
            </a:r>
            <a:r>
              <a:rPr lang="ru-RU" sz="1500" b="0" strike="noStrike" spc="-1">
                <a:solidFill>
                  <a:srgbClr val="99A8BA"/>
                </a:solidFill>
                <a:latin typeface="Consolas" panose="020B0609020204030204" pitchFamily="49" charset="0"/>
                <a:ea typeface="JetBrains Mono"/>
              </a:rPr>
              <a:t>(i</a:t>
            </a:r>
            <a:r>
              <a:rPr lang="ru-RU" sz="1500" b="0" strike="noStrike" spc="-1">
                <a:solidFill>
                  <a:srgbClr val="BF6426"/>
                </a:solidFill>
                <a:latin typeface="Consolas" panose="020B0609020204030204" pitchFamily="49" charset="0"/>
                <a:ea typeface="JetBrains Mono"/>
              </a:rPr>
              <a:t>, </a:t>
            </a:r>
            <a:r>
              <a:rPr lang="ru-RU" sz="1500" b="0" strike="noStrike" spc="-1">
                <a:solidFill>
                  <a:srgbClr val="7572B9"/>
                </a:solidFill>
                <a:latin typeface="Consolas" panose="020B0609020204030204" pitchFamily="49" charset="0"/>
                <a:ea typeface="JetBrains Mono"/>
              </a:rPr>
              <a:t>len</a:t>
            </a:r>
            <a:r>
              <a:rPr lang="ru-RU" sz="1500" b="0" strike="noStrike" spc="-1">
                <a:solidFill>
                  <a:srgbClr val="99A8BA"/>
                </a:solidFill>
                <a:latin typeface="Consolas" panose="020B0609020204030204" pitchFamily="49" charset="0"/>
                <a:ea typeface="JetBrains Mono"/>
              </a:rPr>
              <a:t>(a)): </a:t>
            </a:r>
            <a:endParaRPr lang="ru-RU" sz="1500" b="0" strike="noStrike" spc="-1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ru-RU" sz="1500" b="0" strike="noStrike" spc="-1">
                <a:solidFill>
                  <a:srgbClr val="99A8BA"/>
                </a:solidFill>
                <a:latin typeface="Consolas" panose="020B0609020204030204" pitchFamily="49" charset="0"/>
                <a:ea typeface="JetBrains Mono"/>
              </a:rPr>
              <a:t>        s += a[j]</a:t>
            </a:r>
            <a:endParaRPr lang="ru-RU" sz="1500" b="0" strike="noStrike" spc="-1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ru-RU" sz="1500" b="0" strike="noStrike" spc="-1">
                <a:solidFill>
                  <a:srgbClr val="99A8BA"/>
                </a:solidFill>
                <a:latin typeface="Consolas" panose="020B0609020204030204" pitchFamily="49" charset="0"/>
                <a:ea typeface="JetBrains Mono"/>
              </a:rPr>
              <a:t>        </a:t>
            </a:r>
            <a:r>
              <a:rPr lang="ru-RU" sz="1500" b="0" strike="noStrike" spc="-1">
                <a:solidFill>
                  <a:srgbClr val="BF6426"/>
                </a:solidFill>
                <a:latin typeface="Consolas" panose="020B0609020204030204" pitchFamily="49" charset="0"/>
                <a:ea typeface="JetBrains Mono"/>
              </a:rPr>
              <a:t>if </a:t>
            </a:r>
            <a:r>
              <a:rPr lang="ru-RU" sz="1500" b="0" strike="noStrike" spc="-1">
                <a:solidFill>
                  <a:srgbClr val="99A8BA"/>
                </a:solidFill>
                <a:latin typeface="Consolas" panose="020B0609020204030204" pitchFamily="49" charset="0"/>
                <a:ea typeface="JetBrains Mono"/>
              </a:rPr>
              <a:t>a[j] &gt; </a:t>
            </a:r>
            <a:r>
              <a:rPr lang="ru-RU" sz="1500" b="0" strike="noStrike" spc="-1">
                <a:solidFill>
                  <a:srgbClr val="5684AD"/>
                </a:solidFill>
                <a:latin typeface="Consolas" panose="020B0609020204030204" pitchFamily="49" charset="0"/>
                <a:ea typeface="JetBrains Mono"/>
              </a:rPr>
              <a:t>0</a:t>
            </a:r>
            <a:r>
              <a:rPr lang="ru-RU" sz="1500" b="0" strike="noStrike" spc="-1">
                <a:solidFill>
                  <a:srgbClr val="99A8BA"/>
                </a:solidFill>
                <a:latin typeface="Consolas" panose="020B0609020204030204" pitchFamily="49" charset="0"/>
                <a:ea typeface="JetBrains Mono"/>
              </a:rPr>
              <a:t>:  </a:t>
            </a:r>
            <a:r>
              <a:rPr lang="ru-RU" sz="1400" b="0" strike="noStrike" spc="-1">
                <a:solidFill>
                  <a:srgbClr val="6D6D6D"/>
                </a:solidFill>
                <a:latin typeface="Consolas" panose="020B0609020204030204" pitchFamily="49" charset="0"/>
                <a:ea typeface="JetBrains Mono"/>
              </a:rPr>
              <a:t># считаем количество положительных</a:t>
            </a:r>
            <a:endParaRPr lang="ru-RU" sz="1400" b="0" strike="noStrike" spc="-1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ru-RU" sz="1500" b="0" strike="noStrike" spc="-1">
                <a:solidFill>
                  <a:srgbClr val="6D6D6D"/>
                </a:solidFill>
                <a:latin typeface="Consolas" panose="020B0609020204030204" pitchFamily="49" charset="0"/>
                <a:ea typeface="JetBrains Mono"/>
              </a:rPr>
              <a:t>            </a:t>
            </a:r>
            <a:r>
              <a:rPr lang="ru-RU" sz="1500" b="0" strike="noStrike" spc="-1">
                <a:solidFill>
                  <a:srgbClr val="99A8BA"/>
                </a:solidFill>
                <a:latin typeface="Consolas" panose="020B0609020204030204" pitchFamily="49" charset="0"/>
                <a:ea typeface="JetBrains Mono"/>
              </a:rPr>
              <a:t>k += </a:t>
            </a:r>
            <a:r>
              <a:rPr lang="ru-RU" sz="1500" b="0" strike="noStrike" spc="-1">
                <a:solidFill>
                  <a:srgbClr val="5684AD"/>
                </a:solidFill>
                <a:latin typeface="Consolas" panose="020B0609020204030204" pitchFamily="49" charset="0"/>
                <a:ea typeface="JetBrains Mono"/>
              </a:rPr>
              <a:t>1</a:t>
            </a:r>
            <a:endParaRPr lang="ru-RU" sz="1500" b="0" strike="noStrike" spc="-1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ru-RU" sz="1500" b="0" strike="noStrike" spc="-1">
                <a:solidFill>
                  <a:srgbClr val="5684AD"/>
                </a:solidFill>
                <a:latin typeface="Consolas" panose="020B0609020204030204" pitchFamily="49" charset="0"/>
                <a:ea typeface="JetBrains Mono"/>
              </a:rPr>
              <a:t>        </a:t>
            </a:r>
            <a:r>
              <a:rPr lang="ru-RU" sz="1400" b="0" strike="noStrike" spc="-1">
                <a:solidFill>
                  <a:srgbClr val="6D6D6D"/>
                </a:solidFill>
                <a:latin typeface="Consolas" panose="020B0609020204030204" pitchFamily="49" charset="0"/>
                <a:ea typeface="JetBrains Mono"/>
              </a:rPr>
              <a:t># если количество положительных кратно 11, то обновляем максимум</a:t>
            </a:r>
            <a:endParaRPr lang="ru-RU" sz="1400" b="0" strike="noStrike" spc="-1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ru-RU" sz="1500" b="0" strike="noStrike" spc="-1">
                <a:solidFill>
                  <a:srgbClr val="6D6D6D"/>
                </a:solidFill>
                <a:latin typeface="Consolas" panose="020B0609020204030204" pitchFamily="49" charset="0"/>
                <a:ea typeface="JetBrains Mono"/>
              </a:rPr>
              <a:t>        </a:t>
            </a:r>
            <a:r>
              <a:rPr lang="ru-RU" sz="1500" b="0" strike="noStrike" spc="-1">
                <a:solidFill>
                  <a:srgbClr val="BF6426"/>
                </a:solidFill>
                <a:latin typeface="Consolas" panose="020B0609020204030204" pitchFamily="49" charset="0"/>
                <a:ea typeface="JetBrains Mono"/>
              </a:rPr>
              <a:t>if </a:t>
            </a:r>
            <a:r>
              <a:rPr lang="ru-RU" sz="1500" b="0" strike="noStrike" spc="-1">
                <a:solidFill>
                  <a:srgbClr val="99A8BA"/>
                </a:solidFill>
                <a:latin typeface="Consolas" panose="020B0609020204030204" pitchFamily="49" charset="0"/>
                <a:ea typeface="JetBrains Mono"/>
              </a:rPr>
              <a:t>k % </a:t>
            </a:r>
            <a:r>
              <a:rPr lang="ru-RU" sz="1500" b="0" strike="noStrike" spc="-1">
                <a:solidFill>
                  <a:srgbClr val="5684AD"/>
                </a:solidFill>
                <a:latin typeface="Consolas" panose="020B0609020204030204" pitchFamily="49" charset="0"/>
                <a:ea typeface="JetBrains Mono"/>
              </a:rPr>
              <a:t>11 </a:t>
            </a:r>
            <a:r>
              <a:rPr lang="ru-RU" sz="1500" b="0" strike="noStrike" spc="-1">
                <a:solidFill>
                  <a:srgbClr val="99A8BA"/>
                </a:solidFill>
                <a:latin typeface="Consolas" panose="020B0609020204030204" pitchFamily="49" charset="0"/>
                <a:ea typeface="JetBrains Mono"/>
              </a:rPr>
              <a:t>== </a:t>
            </a:r>
            <a:r>
              <a:rPr lang="ru-RU" sz="1500" b="0" strike="noStrike" spc="-1">
                <a:solidFill>
                  <a:srgbClr val="5684AD"/>
                </a:solidFill>
                <a:latin typeface="Consolas" panose="020B0609020204030204" pitchFamily="49" charset="0"/>
                <a:ea typeface="JetBrains Mono"/>
              </a:rPr>
              <a:t>0</a:t>
            </a:r>
            <a:r>
              <a:rPr lang="ru-RU" sz="1500" b="0" strike="noStrike" spc="-1">
                <a:solidFill>
                  <a:srgbClr val="99A8BA"/>
                </a:solidFill>
                <a:latin typeface="Consolas" panose="020B0609020204030204" pitchFamily="49" charset="0"/>
                <a:ea typeface="JetBrains Mono"/>
              </a:rPr>
              <a:t>:  </a:t>
            </a:r>
            <a:endParaRPr lang="ru-RU" sz="1500" b="0" strike="noStrike" spc="-1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ru-RU" sz="1500" b="0" strike="noStrike" spc="-1">
                <a:solidFill>
                  <a:srgbClr val="99A8BA"/>
                </a:solidFill>
                <a:latin typeface="Consolas" panose="020B0609020204030204" pitchFamily="49" charset="0"/>
                <a:ea typeface="JetBrains Mono"/>
              </a:rPr>
              <a:t>            sm = </a:t>
            </a:r>
            <a:r>
              <a:rPr lang="ru-RU" sz="1500" b="0" strike="noStrike" spc="-1">
                <a:solidFill>
                  <a:srgbClr val="7572B9"/>
                </a:solidFill>
                <a:latin typeface="Consolas" panose="020B0609020204030204" pitchFamily="49" charset="0"/>
                <a:ea typeface="JetBrains Mono"/>
              </a:rPr>
              <a:t>max</a:t>
            </a:r>
            <a:r>
              <a:rPr lang="ru-RU" sz="1500" b="0" strike="noStrike" spc="-1">
                <a:solidFill>
                  <a:srgbClr val="99A8BA"/>
                </a:solidFill>
                <a:latin typeface="Consolas" panose="020B0609020204030204" pitchFamily="49" charset="0"/>
                <a:ea typeface="JetBrains Mono"/>
              </a:rPr>
              <a:t>(sm</a:t>
            </a:r>
            <a:r>
              <a:rPr lang="ru-RU" sz="1500" b="0" strike="noStrike" spc="-1">
                <a:solidFill>
                  <a:srgbClr val="BF6426"/>
                </a:solidFill>
                <a:latin typeface="Consolas" panose="020B0609020204030204" pitchFamily="49" charset="0"/>
                <a:ea typeface="JetBrains Mono"/>
              </a:rPr>
              <a:t>, </a:t>
            </a:r>
            <a:r>
              <a:rPr lang="ru-RU" sz="1500" b="0" strike="noStrike" spc="-1">
                <a:solidFill>
                  <a:srgbClr val="99A8BA"/>
                </a:solidFill>
                <a:latin typeface="Consolas" panose="020B0609020204030204" pitchFamily="49" charset="0"/>
                <a:ea typeface="JetBrains Mono"/>
              </a:rPr>
              <a:t>s)</a:t>
            </a:r>
            <a:endParaRPr lang="ru-RU" sz="1500" b="0" strike="noStrike" spc="-1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ru-RU" sz="1500" b="0" strike="noStrike" spc="-1">
                <a:solidFill>
                  <a:srgbClr val="7572B9"/>
                </a:solidFill>
                <a:latin typeface="Consolas" panose="020B0609020204030204" pitchFamily="49" charset="0"/>
                <a:ea typeface="JetBrains Mono"/>
              </a:rPr>
              <a:t>print</a:t>
            </a:r>
            <a:r>
              <a:rPr lang="ru-RU" sz="1500" b="0" strike="noStrike" spc="-1">
                <a:solidFill>
                  <a:srgbClr val="99A8BA"/>
                </a:solidFill>
                <a:latin typeface="Consolas" panose="020B0609020204030204" pitchFamily="49" charset="0"/>
                <a:ea typeface="JetBrains Mono"/>
              </a:rPr>
              <a:t>(sm)</a:t>
            </a:r>
            <a:endParaRPr lang="ru-RU" sz="1500" b="0" strike="noStrike" spc="-1">
              <a:solidFill>
                <a:srgbClr val="000000"/>
              </a:solidFill>
              <a:latin typeface="Consolas" panose="020B0609020204030204" pitchFamily="49" charset="0"/>
            </a:endParaRPr>
          </a:p>
        </p:txBody>
      </p:sp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504360" y="226080"/>
            <a:ext cx="9071640" cy="313920"/>
          </a:xfrm>
          <a:prstGeom prst="rect">
            <a:avLst/>
          </a:prstGeom>
          <a:noFill/>
          <a:ln w="3600">
            <a:solidFill>
              <a:srgbClr val="3465A4"/>
            </a:solidFill>
            <a:round/>
          </a:ln>
        </p:spPr>
        <p:txBody>
          <a:bodyPr lIns="36000" tIns="0" rIns="36000" bIns="0" anchor="ctr" anchorCtr="1">
            <a:noAutofit/>
          </a:bodyPr>
          <a:lstStyle/>
          <a:p>
            <a:pPr indent="0">
              <a:buNone/>
            </a:pPr>
            <a:r>
              <a:rPr lang="ru-RU" sz="1800" b="1" strike="noStrike" spc="-1">
                <a:solidFill>
                  <a:srgbClr val="000000"/>
                </a:solidFill>
                <a:latin typeface="Arial"/>
                <a:ea typeface="PingFang SC"/>
              </a:rPr>
              <a:t>Вопрос 27. Разработка собственных программ. </a:t>
            </a:r>
            <a:r>
              <a:rPr lang="ru-RU" sz="1800" b="1" strike="noStrike" spc="-1">
                <a:solidFill>
                  <a:srgbClr val="000000"/>
                </a:solidFill>
                <a:latin typeface="Arial"/>
              </a:rPr>
              <a:t>Динамика</a:t>
            </a:r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504000" y="657720"/>
            <a:ext cx="9000000" cy="782280"/>
          </a:xfrm>
          <a:prstGeom prst="rect">
            <a:avLst/>
          </a:prstGeom>
          <a:solidFill>
            <a:srgbClr val="F6FCF2"/>
          </a:solidFill>
          <a:ln w="0">
            <a:solidFill>
              <a:srgbClr val="CCCCCC"/>
            </a:solidFill>
          </a:ln>
        </p:spPr>
        <p:txBody>
          <a:bodyPr lIns="144000" tIns="144000" rIns="144000" bIns="144000" anchor="t">
            <a:noAutofit/>
          </a:bodyPr>
          <a:lstStyle/>
          <a:p>
            <a:r>
              <a:rPr lang="ru-RU" sz="1600" b="1" strike="noStrike" spc="-1">
                <a:solidFill>
                  <a:srgbClr val="000000"/>
                </a:solidFill>
                <a:latin typeface="Arial"/>
              </a:rPr>
              <a:t>Задача 1 (40130).</a:t>
            </a:r>
            <a:r>
              <a:rPr lang="ru-RU" sz="1600" b="0" strike="noStrike" spc="-1">
                <a:solidFill>
                  <a:srgbClr val="000000"/>
                </a:solidFill>
                <a:latin typeface="Arial"/>
              </a:rPr>
              <a:t> Наибольшая сумма непрерывной подпоследовательности с количеством положительных чисел кратным </a:t>
            </a:r>
            <a:r>
              <a:rPr lang="ru-RU" sz="1600" b="0" strike="noStrike" spc="-1">
                <a:solidFill>
                  <a:srgbClr val="000000"/>
                </a:solidFill>
                <a:latin typeface="JetBrains Mono NL"/>
              </a:rPr>
              <a:t>K = 11</a:t>
            </a:r>
            <a:r>
              <a:rPr lang="ru-RU" sz="1600" b="0" strike="noStrike" spc="-1">
                <a:solidFill>
                  <a:srgbClr val="000000"/>
                </a:solidFill>
                <a:latin typeface="Arial"/>
              </a:rPr>
              <a:t>. 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6300000" y="1618200"/>
            <a:ext cx="3593520" cy="54180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Autofit/>
          </a:bodyPr>
          <a:lstStyle/>
          <a:p>
            <a:r>
              <a:rPr lang="ru-RU" sz="1600" b="1" strike="noStrike" spc="-1">
                <a:solidFill>
                  <a:srgbClr val="000000"/>
                </a:solidFill>
                <a:latin typeface="Arial"/>
              </a:rPr>
              <a:t>Реализация на языке Python</a:t>
            </a:r>
            <a:endParaRPr lang="ru-RU" sz="16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extBox 56"/>
          <p:cNvSpPr txBox="1"/>
          <p:nvPr/>
        </p:nvSpPr>
        <p:spPr>
          <a:xfrm>
            <a:off x="540000" y="1584000"/>
            <a:ext cx="9180000" cy="3997440"/>
          </a:xfrm>
          <a:prstGeom prst="rect">
            <a:avLst/>
          </a:prstGeom>
          <a:solidFill>
            <a:srgbClr val="FFFFFF"/>
          </a:solidFill>
          <a:ln w="0">
            <a:noFill/>
          </a:ln>
        </p:spPr>
        <p:txBody>
          <a:bodyPr lIns="144000" tIns="144000" rIns="144000" bIns="144000" anchor="t">
            <a:noAutofit/>
          </a:bodyPr>
          <a:lstStyle/>
          <a:p>
            <a:r>
              <a:rPr lang="ru-RU" sz="1600" b="1" strike="noStrike" spc="-1">
                <a:solidFill>
                  <a:srgbClr val="000000"/>
                </a:solidFill>
                <a:latin typeface="Arial"/>
              </a:rPr>
              <a:t>Решение файла B (</a:t>
            </a:r>
            <a:r>
              <a:rPr lang="ru-RU" sz="1600" b="0" strike="noStrike" spc="-1">
                <a:solidFill>
                  <a:srgbClr val="000000"/>
                </a:solidFill>
                <a:latin typeface="Arial"/>
              </a:rPr>
              <a:t>за O(N)</a:t>
            </a:r>
            <a:r>
              <a:rPr lang="ru-RU" sz="1600" b="1" strike="noStrike" spc="-1">
                <a:solidFill>
                  <a:srgbClr val="000000"/>
                </a:solidFill>
                <a:latin typeface="Arial"/>
              </a:rPr>
              <a:t>)</a:t>
            </a:r>
            <a:endParaRPr lang="ru-RU" sz="1600" b="0" strike="noStrike" spc="-1">
              <a:solidFill>
                <a:srgbClr val="000000"/>
              </a:solidFill>
              <a:latin typeface="Arial"/>
            </a:endParaRPr>
          </a:p>
          <a:p>
            <a:r>
              <a:rPr lang="ru-RU" sz="1600" b="0" strike="noStrike" spc="-1">
                <a:solidFill>
                  <a:srgbClr val="000000"/>
                </a:solidFill>
                <a:latin typeface="Arial"/>
              </a:rPr>
              <a:t>1) Будем использовать метод динамического программирования, обновляя ответ на основе предыдущего для каждого нового полученного числа.</a:t>
            </a:r>
          </a:p>
          <a:p>
            <a:r>
              <a:rPr lang="ru-RU" sz="1600" b="0" strike="noStrike" spc="-1">
                <a:solidFill>
                  <a:srgbClr val="000000"/>
                </a:solidFill>
                <a:latin typeface="Arial"/>
              </a:rPr>
              <a:t>2) При вводе очередного числа сумма новой подпоследовательности может как увеличится так и уменьшится (так как у нас могут быть и положительные и отрицательные числа).</a:t>
            </a:r>
          </a:p>
          <a:p>
            <a:r>
              <a:rPr lang="ru-RU" sz="1600" b="0" strike="noStrike" spc="-1">
                <a:solidFill>
                  <a:srgbClr val="000000"/>
                </a:solidFill>
                <a:latin typeface="Arial"/>
              </a:rPr>
              <a:t>3) При вводе нового числа необходимо рассмотреть сумму двух подпоследовательностей: </a:t>
            </a:r>
            <a:r>
              <a:rPr sz="1600"/>
              <a:t/>
            </a:r>
            <a:br>
              <a:rPr sz="1600"/>
            </a:br>
            <a:r>
              <a:rPr lang="ru-RU" sz="1600" b="0" strike="noStrike" spc="-1">
                <a:solidFill>
                  <a:srgbClr val="000000"/>
                </a:solidFill>
                <a:latin typeface="Arial"/>
              </a:rPr>
              <a:t>    </a:t>
            </a:r>
            <a:r>
              <a:rPr lang="ru-RU" sz="1600" b="0" strike="noStrike" spc="-1">
                <a:solidFill>
                  <a:srgbClr val="000000"/>
                </a:solidFill>
                <a:latin typeface="JetBrains Mono NL"/>
              </a:rPr>
              <a:t>а</a:t>
            </a:r>
            <a:r>
              <a:rPr lang="ru-RU" sz="1600" b="0" strike="noStrike" spc="-1">
                <a:solidFill>
                  <a:srgbClr val="000000"/>
                </a:solidFill>
                <a:latin typeface="Arial"/>
              </a:rPr>
              <a:t>) подпоследовательность, начинающуюся с первого элемента, если в ней количество положительных кратно 11; </a:t>
            </a:r>
            <a:r>
              <a:rPr sz="1600"/>
              <a:t/>
            </a:r>
            <a:br>
              <a:rPr sz="1600"/>
            </a:br>
            <a:r>
              <a:rPr lang="ru-RU" sz="1600" b="0" strike="noStrike" spc="-1">
                <a:solidFill>
                  <a:srgbClr val="000000"/>
                </a:solidFill>
                <a:latin typeface="Arial"/>
              </a:rPr>
              <a:t>    </a:t>
            </a:r>
            <a:r>
              <a:rPr lang="ru-RU" sz="1600" b="0" strike="noStrike" spc="-1">
                <a:solidFill>
                  <a:srgbClr val="000000"/>
                </a:solidFill>
                <a:latin typeface="JetBrains Mono NL"/>
              </a:rPr>
              <a:t>б</a:t>
            </a:r>
            <a:r>
              <a:rPr lang="ru-RU" sz="1600" b="0" strike="noStrike" spc="-1">
                <a:solidFill>
                  <a:srgbClr val="000000"/>
                </a:solidFill>
                <a:latin typeface="Arial"/>
              </a:rPr>
              <a:t>) подпоследовательность с меньшим числом элементов (удалив из нее хвост с тем же остатком при делении на 11 количества положительных элементов, что и у  подпоследовательности </a:t>
            </a:r>
            <a:r>
              <a:rPr lang="ru-RU" sz="1600" b="0" strike="noStrike" spc="-1">
                <a:solidFill>
                  <a:srgbClr val="000000"/>
                </a:solidFill>
                <a:latin typeface="JetBrains Mono NL"/>
              </a:rPr>
              <a:t>a</a:t>
            </a:r>
            <a:r>
              <a:rPr lang="ru-RU" sz="1600" b="0" strike="noStrike" spc="-1">
                <a:solidFill>
                  <a:srgbClr val="000000"/>
                </a:solidFill>
                <a:latin typeface="Arial"/>
              </a:rPr>
              <a:t>). Чтобы сумма такой подпоследовательности была как можно больше, необходимо удалить хвост с минимальной суммой элементов.</a:t>
            </a:r>
          </a:p>
          <a:p>
            <a:pPr>
              <a:lnSpc>
                <a:spcPct val="100000"/>
              </a:lnSpc>
              <a:spcBef>
                <a:spcPts val="1191"/>
              </a:spcBef>
              <a:spcAft>
                <a:spcPts val="992"/>
              </a:spcAft>
            </a:pPr>
            <a:r>
              <a:rPr lang="ru-RU" sz="1600" b="1" strike="noStrike" spc="-1">
                <a:solidFill>
                  <a:srgbClr val="1E6A39"/>
                </a:solidFill>
                <a:latin typeface="JetBrains Mono"/>
                <a:ea typeface="JetBrains Mono"/>
              </a:rPr>
              <a:t>1+(-2)</a:t>
            </a:r>
            <a:r>
              <a:rPr lang="ru-RU" sz="1600" b="0" strike="noStrike" spc="-1">
                <a:solidFill>
                  <a:srgbClr val="000000"/>
                </a:solidFill>
                <a:latin typeface="JetBrains Mono"/>
                <a:ea typeface="JetBrains Mono"/>
              </a:rPr>
              <a:t>+</a:t>
            </a:r>
            <a:r>
              <a:rPr lang="ru-RU" sz="1600" b="0" u="sng" strike="noStrike" spc="-1">
                <a:solidFill>
                  <a:srgbClr val="000000"/>
                </a:solidFill>
                <a:uFillTx/>
                <a:latin typeface="JetBrains Mono"/>
                <a:ea typeface="JetBrains Mono"/>
              </a:rPr>
              <a:t>4+5+(-1)+2+3+4+(-5)+18</a:t>
            </a:r>
            <a:endParaRPr lang="ru-RU" sz="16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504360" y="226080"/>
            <a:ext cx="9071640" cy="313920"/>
          </a:xfrm>
          <a:prstGeom prst="rect">
            <a:avLst/>
          </a:prstGeom>
          <a:noFill/>
          <a:ln w="3600">
            <a:solidFill>
              <a:srgbClr val="3465A4"/>
            </a:solidFill>
            <a:round/>
          </a:ln>
        </p:spPr>
        <p:txBody>
          <a:bodyPr lIns="36000" tIns="0" rIns="36000" bIns="0" anchor="ctr" anchorCtr="1">
            <a:noAutofit/>
          </a:bodyPr>
          <a:lstStyle/>
          <a:p>
            <a:pPr indent="0">
              <a:buNone/>
            </a:pPr>
            <a:r>
              <a:rPr lang="ru-RU" sz="1800" b="1" strike="noStrike" spc="-1">
                <a:solidFill>
                  <a:srgbClr val="000000"/>
                </a:solidFill>
                <a:latin typeface="Arial"/>
                <a:ea typeface="PingFang SC"/>
              </a:rPr>
              <a:t>Вопрос 27. Разработка собственных программ. </a:t>
            </a:r>
            <a:r>
              <a:rPr lang="ru-RU" sz="1800" b="1" strike="noStrike" spc="-1">
                <a:solidFill>
                  <a:srgbClr val="000000"/>
                </a:solidFill>
                <a:latin typeface="Arial"/>
              </a:rPr>
              <a:t>Динамика</a:t>
            </a:r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504000" y="720000"/>
            <a:ext cx="9000000" cy="782280"/>
          </a:xfrm>
          <a:prstGeom prst="rect">
            <a:avLst/>
          </a:prstGeom>
          <a:solidFill>
            <a:srgbClr val="F6FCF2"/>
          </a:solidFill>
          <a:ln w="0">
            <a:solidFill>
              <a:srgbClr val="CCCCCC"/>
            </a:solidFill>
          </a:ln>
        </p:spPr>
        <p:txBody>
          <a:bodyPr lIns="144000" tIns="144000" rIns="144000" bIns="144000" anchor="t">
            <a:noAutofit/>
          </a:bodyPr>
          <a:lstStyle/>
          <a:p>
            <a:r>
              <a:rPr lang="ru-RU" sz="1600" b="1" strike="noStrike" spc="-1">
                <a:solidFill>
                  <a:srgbClr val="000000"/>
                </a:solidFill>
                <a:latin typeface="Arial"/>
              </a:rPr>
              <a:t>Задача 1 (40130).</a:t>
            </a:r>
            <a:r>
              <a:rPr lang="ru-RU" sz="1600" b="0" strike="noStrike" spc="-1">
                <a:solidFill>
                  <a:srgbClr val="000000"/>
                </a:solidFill>
                <a:latin typeface="Arial"/>
              </a:rPr>
              <a:t> Наибольшая сумма непрерывной подпоследовательности с количеством положительных чисел кратным </a:t>
            </a:r>
            <a:r>
              <a:rPr lang="ru-RU" sz="1600" b="0" strike="noStrike" spc="-1">
                <a:solidFill>
                  <a:srgbClr val="000000"/>
                </a:solidFill>
                <a:latin typeface="JetBrains Mono NL"/>
              </a:rPr>
              <a:t>K = 11</a:t>
            </a:r>
            <a:r>
              <a:rPr lang="ru-RU" sz="1600" b="0" strike="noStrike" spc="-1">
                <a:solidFill>
                  <a:srgbClr val="000000"/>
                </a:solidFill>
                <a:latin typeface="Arial"/>
              </a:rPr>
              <a:t>.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TextBox 59"/>
          <p:cNvSpPr txBox="1"/>
          <p:nvPr/>
        </p:nvSpPr>
        <p:spPr>
          <a:xfrm>
            <a:off x="540000" y="1620000"/>
            <a:ext cx="9000000" cy="3935160"/>
          </a:xfrm>
          <a:prstGeom prst="rect">
            <a:avLst/>
          </a:prstGeom>
          <a:solidFill>
            <a:srgbClr val="FFFFFF"/>
          </a:solidFill>
          <a:ln w="0">
            <a:noFill/>
          </a:ln>
        </p:spPr>
        <p:txBody>
          <a:bodyPr lIns="144000" tIns="144000" rIns="144000" bIns="144000" anchor="t">
            <a:noAutofit/>
          </a:bodyPr>
          <a:lstStyle/>
          <a:p>
            <a:r>
              <a:rPr lang="ru-RU" sz="1600" b="1" strike="noStrike" spc="-1">
                <a:solidFill>
                  <a:srgbClr val="000000"/>
                </a:solidFill>
                <a:latin typeface="Arial"/>
              </a:rPr>
              <a:t>Решение файла B (</a:t>
            </a:r>
            <a:r>
              <a:rPr lang="ru-RU" sz="1600" b="0" strike="noStrike" spc="-1">
                <a:solidFill>
                  <a:srgbClr val="000000"/>
                </a:solidFill>
                <a:latin typeface="Arial"/>
              </a:rPr>
              <a:t>за O(N)</a:t>
            </a:r>
            <a:r>
              <a:rPr lang="ru-RU" sz="1600" b="1" strike="noStrike" spc="-1">
                <a:solidFill>
                  <a:srgbClr val="000000"/>
                </a:solidFill>
                <a:latin typeface="Arial"/>
              </a:rPr>
              <a:t>)</a:t>
            </a:r>
            <a:endParaRPr lang="ru-RU" sz="16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1191"/>
              </a:spcBef>
              <a:spcAft>
                <a:spcPts val="992"/>
              </a:spcAft>
            </a:pPr>
            <a:r>
              <a:rPr lang="ru-RU" sz="1600" b="0" strike="noStrike" spc="-1">
                <a:solidFill>
                  <a:srgbClr val="000000"/>
                </a:solidFill>
                <a:latin typeface="Arial"/>
              </a:rPr>
              <a:t>4) Следовательно, нам необходимо хранить хвост с минимальной суммой подпоследовательности для каждого из возможного остатков на 11. </a:t>
            </a:r>
          </a:p>
          <a:p>
            <a:pPr>
              <a:lnSpc>
                <a:spcPct val="100000"/>
              </a:lnSpc>
              <a:spcBef>
                <a:spcPts val="1191"/>
              </a:spcBef>
              <a:spcAft>
                <a:spcPts val="992"/>
              </a:spcAft>
            </a:pPr>
            <a:endParaRPr lang="ru-RU" sz="16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1191"/>
              </a:spcBef>
              <a:spcAft>
                <a:spcPts val="992"/>
              </a:spcAft>
            </a:pPr>
            <a:r>
              <a:rPr lang="ru-RU" sz="1600" b="1" strike="noStrike" spc="-1">
                <a:solidFill>
                  <a:srgbClr val="000000"/>
                </a:solidFill>
                <a:latin typeface="Arial"/>
              </a:rPr>
              <a:t>Пример</a:t>
            </a:r>
            <a:r>
              <a:rPr lang="ru-RU" sz="1600" b="0" strike="noStrike" spc="-1">
                <a:solidFill>
                  <a:srgbClr val="000000"/>
                </a:solidFill>
                <a:latin typeface="Arial"/>
              </a:rPr>
              <a:t> (</a:t>
            </a:r>
            <a:r>
              <a:rPr lang="ru-RU" sz="1600" b="0" strike="noStrike" spc="-1">
                <a:solidFill>
                  <a:srgbClr val="000000"/>
                </a:solidFill>
                <a:latin typeface="JetBrains Mono NL"/>
              </a:rPr>
              <a:t>для К=3</a:t>
            </a:r>
            <a:r>
              <a:rPr lang="ru-RU" sz="1600" b="0" strike="noStrike" spc="-1">
                <a:solidFill>
                  <a:srgbClr val="000000"/>
                </a:solidFill>
                <a:latin typeface="Arial"/>
              </a:rPr>
              <a:t>)</a:t>
            </a:r>
          </a:p>
          <a:p>
            <a:pPr>
              <a:lnSpc>
                <a:spcPct val="100000"/>
              </a:lnSpc>
              <a:spcBef>
                <a:spcPts val="1191"/>
              </a:spcBef>
              <a:spcAft>
                <a:spcPts val="992"/>
              </a:spcAft>
            </a:pPr>
            <a:r>
              <a:rPr lang="ru-RU" sz="1600" b="1" strike="noStrike" spc="-1">
                <a:solidFill>
                  <a:srgbClr val="1E6A39"/>
                </a:solidFill>
                <a:latin typeface="JetBrains Mono"/>
                <a:ea typeface="JetBrains Mono"/>
              </a:rPr>
              <a:t>1+(-2)</a:t>
            </a:r>
            <a:r>
              <a:rPr lang="ru-RU" sz="1600" b="0" strike="noStrike" spc="-1">
                <a:solidFill>
                  <a:srgbClr val="000000"/>
                </a:solidFill>
                <a:latin typeface="JetBrains Mono"/>
                <a:ea typeface="JetBrains Mono"/>
              </a:rPr>
              <a:t>+</a:t>
            </a:r>
            <a:r>
              <a:rPr lang="ru-RU" sz="1600" b="0" u="sng" strike="noStrike" spc="-1">
                <a:solidFill>
                  <a:srgbClr val="000000"/>
                </a:solidFill>
                <a:uFillTx/>
                <a:latin typeface="JetBrains Mono"/>
                <a:ea typeface="JetBrains Mono"/>
              </a:rPr>
              <a:t>4+5+(-1)+2+3+4+(-5)+18</a:t>
            </a:r>
            <a:r>
              <a:rPr lang="ru-RU" sz="1600" b="0" strike="noStrike" spc="-1">
                <a:solidFill>
                  <a:srgbClr val="000000"/>
                </a:solidFill>
                <a:latin typeface="JetBrains Mono"/>
                <a:ea typeface="JetBrains Mono"/>
              </a:rPr>
              <a:t>   </a:t>
            </a:r>
            <a:endParaRPr lang="ru-RU" sz="16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1191"/>
              </a:spcBef>
              <a:spcAft>
                <a:spcPts val="992"/>
              </a:spcAft>
            </a:pPr>
            <a:endParaRPr lang="ru-RU" sz="16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504360" y="226080"/>
            <a:ext cx="9071640" cy="313920"/>
          </a:xfrm>
          <a:prstGeom prst="rect">
            <a:avLst/>
          </a:prstGeom>
          <a:noFill/>
          <a:ln w="3600">
            <a:solidFill>
              <a:srgbClr val="3465A4"/>
            </a:solidFill>
            <a:round/>
          </a:ln>
        </p:spPr>
        <p:txBody>
          <a:bodyPr lIns="36000" tIns="0" rIns="36000" bIns="0" anchor="ctr" anchorCtr="1">
            <a:noAutofit/>
          </a:bodyPr>
          <a:lstStyle/>
          <a:p>
            <a:pPr indent="0">
              <a:buNone/>
            </a:pPr>
            <a:r>
              <a:rPr lang="ru-RU" sz="1800" b="1" strike="noStrike" spc="-1">
                <a:solidFill>
                  <a:srgbClr val="000000"/>
                </a:solidFill>
                <a:latin typeface="Arial"/>
                <a:ea typeface="PingFang SC"/>
              </a:rPr>
              <a:t>Вопрос 27. Разработка собственных программ. </a:t>
            </a:r>
            <a:r>
              <a:rPr lang="ru-RU" sz="1800" b="1" strike="noStrike" spc="-1">
                <a:solidFill>
                  <a:srgbClr val="000000"/>
                </a:solidFill>
                <a:latin typeface="Arial"/>
              </a:rPr>
              <a:t>Динамика</a:t>
            </a:r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504000" y="720000"/>
            <a:ext cx="9000000" cy="782280"/>
          </a:xfrm>
          <a:prstGeom prst="rect">
            <a:avLst/>
          </a:prstGeom>
          <a:solidFill>
            <a:srgbClr val="F6FCF2"/>
          </a:solidFill>
          <a:ln w="0">
            <a:solidFill>
              <a:srgbClr val="CCCCCC"/>
            </a:solidFill>
          </a:ln>
        </p:spPr>
        <p:txBody>
          <a:bodyPr lIns="144000" tIns="144000" rIns="144000" bIns="144000" anchor="t">
            <a:noAutofit/>
          </a:bodyPr>
          <a:lstStyle/>
          <a:p>
            <a:r>
              <a:rPr lang="ru-RU" sz="1600" b="1" strike="noStrike" spc="-1">
                <a:solidFill>
                  <a:srgbClr val="000000"/>
                </a:solidFill>
                <a:latin typeface="Arial"/>
              </a:rPr>
              <a:t>Задача 1 (40130).</a:t>
            </a:r>
            <a:r>
              <a:rPr lang="ru-RU" sz="1600" b="0" strike="noStrike" spc="-1">
                <a:solidFill>
                  <a:srgbClr val="000000"/>
                </a:solidFill>
                <a:latin typeface="Arial"/>
              </a:rPr>
              <a:t> Наибольшая сумма подпоследовательности с количеством положительных чисел кратным </a:t>
            </a:r>
            <a:r>
              <a:rPr lang="ru-RU" sz="1600" b="0" strike="noStrike" spc="-1">
                <a:solidFill>
                  <a:srgbClr val="000000"/>
                </a:solidFill>
                <a:latin typeface="JetBrains Mono NL"/>
              </a:rPr>
              <a:t>K = 11</a:t>
            </a:r>
            <a:r>
              <a:rPr lang="ru-RU" sz="1600" b="0" strike="noStrike" spc="-1">
                <a:solidFill>
                  <a:srgbClr val="000000"/>
                </a:solidFill>
                <a:latin typeface="Arial"/>
              </a:rPr>
              <a:t>.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TextBox 62"/>
          <p:cNvSpPr txBox="1"/>
          <p:nvPr/>
        </p:nvSpPr>
        <p:spPr>
          <a:xfrm>
            <a:off x="540000" y="1990440"/>
            <a:ext cx="9000000" cy="1897560"/>
          </a:xfrm>
          <a:prstGeom prst="rect">
            <a:avLst/>
          </a:prstGeom>
          <a:solidFill>
            <a:srgbClr val="FEF7DD"/>
          </a:solidFill>
          <a:ln w="0">
            <a:noFill/>
          </a:ln>
        </p:spPr>
        <p:txBody>
          <a:bodyPr lIns="144000" tIns="144000" rIns="144000" bIns="144000" anchor="t">
            <a:noAutofit/>
          </a:bodyPr>
          <a:lstStyle/>
          <a:p>
            <a:r>
              <a:rPr lang="ru-RU" sz="1600" b="0" strike="noStrike" spc="-1">
                <a:solidFill>
                  <a:srgbClr val="99A8BA"/>
                </a:solidFill>
                <a:latin typeface="Consolas" panose="020B0609020204030204" pitchFamily="49" charset="0"/>
                <a:ea typeface="JetBrains Mono"/>
              </a:rPr>
              <a:t>f = </a:t>
            </a:r>
            <a:r>
              <a:rPr lang="ru-RU" sz="1600" b="0" strike="noStrike" spc="-1">
                <a:solidFill>
                  <a:srgbClr val="7572B9"/>
                </a:solidFill>
                <a:latin typeface="Consolas" panose="020B0609020204030204" pitchFamily="49" charset="0"/>
                <a:ea typeface="JetBrains Mono"/>
              </a:rPr>
              <a:t>open</a:t>
            </a:r>
            <a:r>
              <a:rPr lang="ru-RU" sz="1600" b="0" strike="noStrike" spc="-1">
                <a:solidFill>
                  <a:srgbClr val="99A8BA"/>
                </a:solidFill>
                <a:latin typeface="Consolas" panose="020B0609020204030204" pitchFamily="49" charset="0"/>
                <a:ea typeface="JetBrains Mono"/>
              </a:rPr>
              <a:t>(</a:t>
            </a:r>
            <a:r>
              <a:rPr lang="ru-RU" sz="1600" b="0" strike="noStrike" spc="-1">
                <a:solidFill>
                  <a:srgbClr val="587647"/>
                </a:solidFill>
                <a:latin typeface="Consolas" panose="020B0609020204030204" pitchFamily="49" charset="0"/>
                <a:ea typeface="JetBrains Mono"/>
              </a:rPr>
              <a:t>'40130b.txt'</a:t>
            </a:r>
            <a:r>
              <a:rPr lang="ru-RU" sz="1600" b="0" strike="noStrike" spc="-1">
                <a:solidFill>
                  <a:srgbClr val="99A8BA"/>
                </a:solidFill>
                <a:latin typeface="Consolas" panose="020B0609020204030204" pitchFamily="49" charset="0"/>
                <a:ea typeface="JetBrains Mono"/>
              </a:rPr>
              <a:t>)</a:t>
            </a:r>
            <a:endParaRPr lang="ru-RU" sz="1600" b="0" strike="noStrike" spc="-1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ru-RU" sz="1600" b="0" strike="noStrike" spc="-1">
                <a:solidFill>
                  <a:srgbClr val="99A8BA"/>
                </a:solidFill>
                <a:latin typeface="Consolas" panose="020B0609020204030204" pitchFamily="49" charset="0"/>
                <a:ea typeface="JetBrains Mono"/>
              </a:rPr>
              <a:t>n = </a:t>
            </a:r>
            <a:r>
              <a:rPr lang="ru-RU" sz="1600" b="0" strike="noStrike" spc="-1">
                <a:solidFill>
                  <a:srgbClr val="7572B9"/>
                </a:solidFill>
                <a:latin typeface="Consolas" panose="020B0609020204030204" pitchFamily="49" charset="0"/>
                <a:ea typeface="JetBrains Mono"/>
              </a:rPr>
              <a:t>int</a:t>
            </a:r>
            <a:r>
              <a:rPr lang="ru-RU" sz="1600" b="0" strike="noStrike" spc="-1">
                <a:solidFill>
                  <a:srgbClr val="99A8BA"/>
                </a:solidFill>
                <a:latin typeface="Consolas" panose="020B0609020204030204" pitchFamily="49" charset="0"/>
                <a:ea typeface="JetBrains Mono"/>
              </a:rPr>
              <a:t>(f.readline())</a:t>
            </a:r>
            <a:endParaRPr lang="ru-RU" sz="1600" b="0" strike="noStrike" spc="-1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ru-RU" sz="1600" b="0" strike="noStrike" spc="-1">
                <a:solidFill>
                  <a:srgbClr val="99A8BA"/>
                </a:solidFill>
                <a:latin typeface="Consolas" panose="020B0609020204030204" pitchFamily="49" charset="0"/>
                <a:ea typeface="JetBrains Mono"/>
              </a:rPr>
              <a:t>totalsum = </a:t>
            </a:r>
            <a:r>
              <a:rPr lang="ru-RU" sz="1600" b="0" strike="noStrike" spc="-1">
                <a:solidFill>
                  <a:srgbClr val="5684AD"/>
                </a:solidFill>
                <a:latin typeface="Consolas" panose="020B0609020204030204" pitchFamily="49" charset="0"/>
                <a:ea typeface="JetBrains Mono"/>
              </a:rPr>
              <a:t>0</a:t>
            </a:r>
            <a:endParaRPr lang="ru-RU" sz="1600" b="0" strike="noStrike" spc="-1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ru-RU" sz="1600" b="0" strike="noStrike" spc="-1">
                <a:solidFill>
                  <a:srgbClr val="99A8BA"/>
                </a:solidFill>
                <a:latin typeface="Consolas" panose="020B0609020204030204" pitchFamily="49" charset="0"/>
                <a:ea typeface="JetBrains Mono"/>
              </a:rPr>
              <a:t>k = </a:t>
            </a:r>
            <a:r>
              <a:rPr lang="ru-RU" sz="1600" b="0" strike="noStrike" spc="-1">
                <a:solidFill>
                  <a:srgbClr val="5684AD"/>
                </a:solidFill>
                <a:latin typeface="Consolas" panose="020B0609020204030204" pitchFamily="49" charset="0"/>
                <a:ea typeface="JetBrains Mono"/>
              </a:rPr>
              <a:t>0</a:t>
            </a:r>
            <a:endParaRPr lang="ru-RU" sz="1600" b="0" strike="noStrike" spc="-1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ru-RU" sz="1600" b="0" strike="noStrike" spc="-1">
                <a:solidFill>
                  <a:srgbClr val="99A8BA"/>
                </a:solidFill>
                <a:latin typeface="Consolas" panose="020B0609020204030204" pitchFamily="49" charset="0"/>
                <a:ea typeface="JetBrains Mono"/>
              </a:rPr>
              <a:t>smx = -</a:t>
            </a:r>
            <a:r>
              <a:rPr lang="ru-RU" sz="1600" b="0" strike="noStrike" spc="-1">
                <a:solidFill>
                  <a:srgbClr val="5684AD"/>
                </a:solidFill>
                <a:latin typeface="Consolas" panose="020B0609020204030204" pitchFamily="49" charset="0"/>
                <a:ea typeface="JetBrains Mono"/>
              </a:rPr>
              <a:t>10</a:t>
            </a:r>
            <a:r>
              <a:rPr lang="ru-RU" sz="1600" b="0" strike="noStrike" spc="-1">
                <a:solidFill>
                  <a:srgbClr val="99A8BA"/>
                </a:solidFill>
                <a:latin typeface="Consolas" panose="020B0609020204030204" pitchFamily="49" charset="0"/>
                <a:ea typeface="JetBrains Mono"/>
              </a:rPr>
              <a:t>**</a:t>
            </a:r>
            <a:r>
              <a:rPr lang="ru-RU" sz="1600" b="0" strike="noStrike" spc="-1">
                <a:solidFill>
                  <a:srgbClr val="5684AD"/>
                </a:solidFill>
                <a:latin typeface="Consolas" panose="020B0609020204030204" pitchFamily="49" charset="0"/>
                <a:ea typeface="JetBrains Mono"/>
              </a:rPr>
              <a:t>20</a:t>
            </a:r>
            <a:endParaRPr lang="ru-RU" sz="1600" b="0" strike="noStrike" spc="-1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ru-RU" sz="1600" b="0" strike="noStrike" spc="-1">
                <a:solidFill>
                  <a:srgbClr val="99A8BA"/>
                </a:solidFill>
                <a:latin typeface="Consolas" panose="020B0609020204030204" pitchFamily="49" charset="0"/>
                <a:ea typeface="JetBrains Mono"/>
              </a:rPr>
              <a:t>tailsmn = [</a:t>
            </a:r>
            <a:r>
              <a:rPr lang="ru-RU" sz="1600" b="0" strike="noStrike" spc="-1">
                <a:solidFill>
                  <a:srgbClr val="5684AD"/>
                </a:solidFill>
                <a:latin typeface="Consolas" panose="020B0609020204030204" pitchFamily="49" charset="0"/>
                <a:ea typeface="JetBrains Mono"/>
              </a:rPr>
              <a:t>10</a:t>
            </a:r>
            <a:r>
              <a:rPr lang="ru-RU" sz="1600" b="0" strike="noStrike" spc="-1">
                <a:solidFill>
                  <a:srgbClr val="99A8BA"/>
                </a:solidFill>
                <a:latin typeface="Consolas" panose="020B0609020204030204" pitchFamily="49" charset="0"/>
                <a:ea typeface="JetBrains Mono"/>
              </a:rPr>
              <a:t>**</a:t>
            </a:r>
            <a:r>
              <a:rPr lang="ru-RU" sz="1600" b="0" strike="noStrike" spc="-1">
                <a:solidFill>
                  <a:srgbClr val="5684AD"/>
                </a:solidFill>
                <a:latin typeface="Consolas" panose="020B0609020204030204" pitchFamily="49" charset="0"/>
                <a:ea typeface="JetBrains Mono"/>
              </a:rPr>
              <a:t>20</a:t>
            </a:r>
            <a:r>
              <a:rPr lang="ru-RU" sz="1600" b="0" strike="noStrike" spc="-1">
                <a:solidFill>
                  <a:srgbClr val="99A8BA"/>
                </a:solidFill>
                <a:latin typeface="Consolas" panose="020B0609020204030204" pitchFamily="49" charset="0"/>
                <a:ea typeface="JetBrains Mono"/>
              </a:rPr>
              <a:t>] * </a:t>
            </a:r>
            <a:r>
              <a:rPr lang="ru-RU" sz="1600" b="0" strike="noStrike" spc="-1">
                <a:solidFill>
                  <a:srgbClr val="5684AD"/>
                </a:solidFill>
                <a:latin typeface="Consolas" panose="020B0609020204030204" pitchFamily="49" charset="0"/>
                <a:ea typeface="JetBrains Mono"/>
              </a:rPr>
              <a:t>11</a:t>
            </a:r>
            <a:endParaRPr lang="ru-RU" sz="1600" b="0" strike="noStrike" spc="-1">
              <a:solidFill>
                <a:srgbClr val="000000"/>
              </a:solidFill>
              <a:latin typeface="Consolas" panose="020B0609020204030204" pitchFamily="49" charset="0"/>
            </a:endParaRPr>
          </a:p>
        </p:txBody>
      </p:sp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504360" y="226080"/>
            <a:ext cx="9071640" cy="313920"/>
          </a:xfrm>
          <a:prstGeom prst="rect">
            <a:avLst/>
          </a:prstGeom>
          <a:noFill/>
          <a:ln w="3600">
            <a:solidFill>
              <a:srgbClr val="3465A4"/>
            </a:solidFill>
            <a:round/>
          </a:ln>
        </p:spPr>
        <p:txBody>
          <a:bodyPr lIns="36000" tIns="0" rIns="36000" bIns="0" anchor="ctr" anchorCtr="1">
            <a:noAutofit/>
          </a:bodyPr>
          <a:lstStyle/>
          <a:p>
            <a:pPr indent="0">
              <a:buNone/>
            </a:pPr>
            <a:r>
              <a:rPr lang="ru-RU" sz="1800" b="1" strike="noStrike" spc="-1">
                <a:solidFill>
                  <a:srgbClr val="000000"/>
                </a:solidFill>
                <a:latin typeface="Arial"/>
                <a:ea typeface="PingFang SC"/>
              </a:rPr>
              <a:t>Вопрос 27. Разработка собственных программ. </a:t>
            </a:r>
            <a:r>
              <a:rPr lang="ru-RU" sz="1800" b="1" strike="noStrike" spc="-1">
                <a:solidFill>
                  <a:srgbClr val="000000"/>
                </a:solidFill>
                <a:latin typeface="Arial"/>
              </a:rPr>
              <a:t>Динамика</a:t>
            </a:r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504000" y="658080"/>
            <a:ext cx="9036000" cy="782280"/>
          </a:xfrm>
          <a:prstGeom prst="rect">
            <a:avLst/>
          </a:prstGeom>
          <a:solidFill>
            <a:srgbClr val="F6FCF2"/>
          </a:solidFill>
          <a:ln w="0">
            <a:solidFill>
              <a:srgbClr val="CCCCCC"/>
            </a:solidFill>
          </a:ln>
        </p:spPr>
        <p:txBody>
          <a:bodyPr lIns="144000" tIns="144000" rIns="144000" bIns="144000" anchor="t">
            <a:noAutofit/>
          </a:bodyPr>
          <a:lstStyle/>
          <a:p>
            <a:r>
              <a:rPr lang="ru-RU" sz="1600" b="1" strike="noStrike" spc="-1">
                <a:solidFill>
                  <a:srgbClr val="000000"/>
                </a:solidFill>
                <a:latin typeface="Arial"/>
              </a:rPr>
              <a:t>Задача 1 (40130).</a:t>
            </a:r>
            <a:r>
              <a:rPr lang="ru-RU" sz="1600" b="0" strike="noStrike" spc="-1">
                <a:solidFill>
                  <a:srgbClr val="000000"/>
                </a:solidFill>
                <a:latin typeface="Arial"/>
              </a:rPr>
              <a:t> Наибольшая сумма подпоследовательности с количеством положительных чисел кратным </a:t>
            </a:r>
            <a:r>
              <a:rPr lang="ru-RU" sz="1600" b="0" strike="noStrike" spc="-1">
                <a:solidFill>
                  <a:srgbClr val="000000"/>
                </a:solidFill>
                <a:latin typeface="JetBrains Mono NL"/>
              </a:rPr>
              <a:t>K = 11</a:t>
            </a:r>
            <a:r>
              <a:rPr lang="ru-RU" sz="1600" b="0" strike="noStrike" spc="-1">
                <a:solidFill>
                  <a:srgbClr val="000000"/>
                </a:solidFill>
                <a:latin typeface="Arial"/>
              </a:rPr>
              <a:t>. 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546480" y="1566000"/>
            <a:ext cx="3593520" cy="54180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Autofit/>
          </a:bodyPr>
          <a:lstStyle/>
          <a:p>
            <a:r>
              <a:rPr lang="ru-RU" sz="1600" b="1" strike="noStrike" spc="-1">
                <a:solidFill>
                  <a:srgbClr val="000000"/>
                </a:solidFill>
                <a:latin typeface="Arial"/>
              </a:rPr>
              <a:t>Реализация на языке Python</a:t>
            </a:r>
            <a:endParaRPr lang="ru-RU" sz="16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10976</TotalTime>
  <Words>2997</Words>
  <Application>Microsoft Office PowerPoint</Application>
  <PresentationFormat>Произвольный</PresentationFormat>
  <Paragraphs>280</Paragraphs>
  <Slides>27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40" baseType="lpstr">
      <vt:lpstr>Arial</vt:lpstr>
      <vt:lpstr>Calibri</vt:lpstr>
      <vt:lpstr>Consolas</vt:lpstr>
      <vt:lpstr>DejaVu Sans</vt:lpstr>
      <vt:lpstr>HelveticaNeue</vt:lpstr>
      <vt:lpstr>JetBrains Mono</vt:lpstr>
      <vt:lpstr>JetBrains Mono NL</vt:lpstr>
      <vt:lpstr>JetBrainsMonoNL-Regular</vt:lpstr>
      <vt:lpstr>PingFang SC</vt:lpstr>
      <vt:lpstr>Symbol</vt:lpstr>
      <vt:lpstr>Times New Roman</vt:lpstr>
      <vt:lpstr>Wingdings</vt:lpstr>
      <vt:lpstr>Office Theme</vt:lpstr>
      <vt:lpstr>Презентация PowerPoint</vt:lpstr>
      <vt:lpstr>Вопрос 27 ЕГЭ по информатике. История развития </vt:lpstr>
      <vt:lpstr>Вопрос 27 ЕГЭ</vt:lpstr>
      <vt:lpstr>Вопрос 27. Разработка собственных программ. Динамика</vt:lpstr>
      <vt:lpstr>Вопрос 27. Разработка собственных программ. Динамика</vt:lpstr>
      <vt:lpstr>Вопрос 27. Разработка собственных программ. Динамика</vt:lpstr>
      <vt:lpstr>Вопрос 27. Разработка собственных программ. Динамика</vt:lpstr>
      <vt:lpstr>Вопрос 27. Разработка собственных программ. Динамика</vt:lpstr>
      <vt:lpstr>Вопрос 27. Разработка собственных программ. Динамика</vt:lpstr>
      <vt:lpstr>Вопрос 27. Разработка собственных программ. Динамика</vt:lpstr>
      <vt:lpstr>Вопрос 27. Разработка собственных программ. Префиксные суммы</vt:lpstr>
      <vt:lpstr>Вопрос 27. Разработка собственных программ. Префиксные суммы</vt:lpstr>
      <vt:lpstr>Вопрос 27. Разработка собственных программ. Префиксные суммы</vt:lpstr>
      <vt:lpstr>Вопрос 27. Разработка собственных программ. Префиксные суммы</vt:lpstr>
      <vt:lpstr>Вопрос 27. Разработка собственных программ</vt:lpstr>
      <vt:lpstr>Вопрос 27. Разработка собственных программ</vt:lpstr>
      <vt:lpstr>Вопрос 27. Разработка собственных программ</vt:lpstr>
      <vt:lpstr>Вопрос 27. Разработка собственных программ</vt:lpstr>
      <vt:lpstr>Вопрос 27. Разработка собственных программ</vt:lpstr>
      <vt:lpstr>Вопрос 27. Разработка собственных программ</vt:lpstr>
      <vt:lpstr>Вопрос 27. Задачи прошлых лет</vt:lpstr>
      <vt:lpstr>Вопрос 27. Задачи прошлых лет</vt:lpstr>
      <vt:lpstr>Вопрос 27. Задачи прошлых лет</vt:lpstr>
      <vt:lpstr>Вопрос 27. Разработка собственных программ</vt:lpstr>
      <vt:lpstr>Вопрос 27. Задачи прошлых лет</vt:lpstr>
      <vt:lpstr>Вопрос 27. Задачи прошлых лет</vt:lpstr>
      <vt:lpstr>Вопрос 27. Задачи прошлых лет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subject/>
  <dc:creator>Антон Деникин</dc:creator>
  <dc:description/>
  <cp:lastModifiedBy>Антон Деникин</cp:lastModifiedBy>
  <cp:revision>83</cp:revision>
  <dcterms:created xsi:type="dcterms:W3CDTF">2023-04-26T18:54:56Z</dcterms:created>
  <dcterms:modified xsi:type="dcterms:W3CDTF">2023-05-14T17:52:25Z</dcterms:modified>
  <dc:language>ru-RU</dc:language>
</cp:coreProperties>
</file>