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01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DC3C404-FCEF-4B12-B7D5-F944C75515D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2F767FE-0DAA-450E-B3D1-7F5E977D6BD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CE7A713-BE7A-4172-9556-816385D2B25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06F8EE3-FA44-4FCB-802D-CF18BDC7DCA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CDBF4C-A84A-48EA-BC3B-50ACAA6B85A8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BD35C7E-2D46-42CC-A0AC-7DD8B3D99CE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812C6FD-41EB-4928-8343-A401D356176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E31859F-26B6-450B-8C58-47A76188664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E877A49-0B71-4746-9F81-87CBF2907BC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7A727D0-A67B-48F5-BD68-C85743D3D0A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9FD6E60-656E-4969-88B9-34C7A99E6CB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738A5C7-DBC0-48FA-B775-149782164CD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EE07443-A5D8-412B-9047-8EE377430D27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468360" y="103176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Виртуальная лаборатория "МЭШ.Информатика" - разбор сложных заданий ЕГЭ по информатике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60000" y="4680000"/>
            <a:ext cx="3311640" cy="90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r"/>
            <a:r>
              <a:rPr lang="ru-RU" sz="1500" b="0" strike="noStrike" spc="-1">
                <a:solidFill>
                  <a:srgbClr val="999999"/>
                </a:solidFill>
                <a:latin typeface="Arial"/>
              </a:rPr>
              <a:t>Деникина Наталья Владимировна,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algn="r"/>
            <a:r>
              <a:rPr lang="ru-RU" sz="1500" b="0" strike="noStrike" spc="-1">
                <a:solidFill>
                  <a:srgbClr val="999999"/>
                </a:solidFill>
                <a:latin typeface="Arial"/>
              </a:rPr>
              <a:t>ГБОУ Школа № 2007 ФМШ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algn="r"/>
            <a:r>
              <a:rPr lang="ru-RU" sz="1500" b="0" strike="noStrike" spc="-1">
                <a:solidFill>
                  <a:srgbClr val="999999"/>
                </a:solidFill>
                <a:latin typeface="Arial"/>
              </a:rPr>
              <a:t>Учитель информатики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504000" y="1356120"/>
            <a:ext cx="9000000" cy="907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 строке может быть меньше шести символов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A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, тогда, если символов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D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в строке не меньше 20, то длина всей строки будет ответом</a:t>
            </a: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Задача 2. Перебор символов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0000" y="2520000"/>
            <a:ext cx="9000000" cy="1093320"/>
          </a:xfrm>
          <a:prstGeom prst="rect">
            <a:avLst/>
          </a:prstGeom>
          <a:solidFill>
            <a:srgbClr val="FEF7DD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4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if </a:t>
            </a:r>
            <a:r>
              <a:rPr lang="ru-RU" sz="24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len</a:t>
            </a:r>
            <a:r>
              <a:rPr lang="ru-RU" sz="24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(a) &lt; </a:t>
            </a:r>
            <a:r>
              <a:rPr lang="ru-RU" sz="24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6 </a:t>
            </a:r>
            <a:r>
              <a:rPr lang="ru-RU" sz="24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and </a:t>
            </a:r>
            <a:r>
              <a:rPr lang="ru-RU" sz="24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s.count(</a:t>
            </a:r>
            <a:r>
              <a:rPr lang="ru-RU" sz="24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'D'</a:t>
            </a:r>
            <a:r>
              <a:rPr lang="ru-RU" sz="24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 &gt;= </a:t>
            </a:r>
            <a:r>
              <a:rPr lang="ru-RU" sz="24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20</a:t>
            </a:r>
            <a:r>
              <a:rPr lang="ru-RU" sz="24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:</a:t>
            </a:r>
            <a:endParaRPr lang="ru-RU" sz="24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4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</a:t>
            </a:r>
            <a:r>
              <a:rPr lang="ru-RU" sz="24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print</a:t>
            </a:r>
            <a:r>
              <a:rPr lang="ru-RU" sz="24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</a:t>
            </a:r>
            <a:r>
              <a:rPr lang="ru-RU" sz="24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len</a:t>
            </a:r>
            <a:r>
              <a:rPr lang="ru-RU" sz="24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(s))</a:t>
            </a:r>
            <a:endParaRPr lang="ru-RU" sz="24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0000" y="4320000"/>
            <a:ext cx="9000000" cy="950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DDDDD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CDDDDDCDDDB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BDDDDB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EEECD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BDDDE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BDDDDD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EDDDBDD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BD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DBDDDDDBBB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600" b="0" strike="noStrike" spc="-1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en-US" sz="1600" b="0" strike="noStrike" spc="-1" smtClean="0">
                <a:solidFill>
                  <a:srgbClr val="666666"/>
                </a:solidFill>
                <a:latin typeface="JetBrains Mono"/>
                <a:ea typeface="JetBrains Mono"/>
              </a:rPr>
              <a:t>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1    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7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9          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 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21  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28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34  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40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42   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49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57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60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504000" y="1172520"/>
            <a:ext cx="9000000" cy="1927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Если же в строке больше пяти символов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</a:rPr>
              <a:t>A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, то необходимо перебрать все подстроки, содержащие пять символов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</a:rPr>
              <a:t>A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 (так как мы ищем максимальную длину, поэтому чем больше символов, тем нам выгоднее).</a:t>
            </a:r>
          </a:p>
          <a:p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Начальные значения максимума возьмем равным длине строки, содержащей первые пять символов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</a:rPr>
              <a:t>А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, если в ней символов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</a:rPr>
              <a:t>D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 не менее 20.</a:t>
            </a:r>
          </a:p>
        </p:txBody>
      </p:sp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Задача 2. Перебор символов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40000" y="3060000"/>
            <a:ext cx="9000000" cy="2301480"/>
          </a:xfrm>
          <a:prstGeom prst="rect">
            <a:avLst/>
          </a:prstGeom>
          <a:solidFill>
            <a:srgbClr val="FEF7DD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0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else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: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tmp = s[:a[</a:t>
            </a:r>
            <a:r>
              <a:rPr lang="ru-RU" sz="20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5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]-</a:t>
            </a:r>
            <a:r>
              <a:rPr lang="ru-RU" sz="20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 # с начала строки до 6-го символа А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</a:t>
            </a:r>
            <a:r>
              <a:rPr lang="ru-RU" sz="20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if 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tmp.count(</a:t>
            </a:r>
            <a:r>
              <a:rPr lang="ru-RU" sz="20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'D'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 &gt;= </a:t>
            </a:r>
            <a:r>
              <a:rPr lang="ru-RU" sz="20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20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: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mx = </a:t>
            </a:r>
            <a:r>
              <a:rPr lang="ru-RU" sz="20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len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(tmp)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</a:t>
            </a:r>
            <a:r>
              <a:rPr lang="ru-RU" sz="20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else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: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mx = </a:t>
            </a:r>
            <a:r>
              <a:rPr lang="ru-RU" sz="20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0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Задача 2. Перебор символов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39640" y="2161440"/>
            <a:ext cx="9000000" cy="3238560"/>
          </a:xfrm>
          <a:prstGeom prst="rect">
            <a:avLst/>
          </a:prstGeom>
          <a:solidFill>
            <a:srgbClr val="FEF7DD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6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    for 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i </a:t>
            </a:r>
            <a:r>
              <a:rPr lang="ru-RU" sz="16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in </a:t>
            </a:r>
            <a:r>
              <a:rPr lang="ru-RU" sz="16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range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</a:t>
            </a:r>
            <a:r>
              <a:rPr lang="ru-RU" sz="16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len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(a) - 6):    # перебираем все подстроки,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tmp = s[a[i]+</a:t>
            </a:r>
            <a:r>
              <a:rPr lang="ru-RU" sz="16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:a[i+</a:t>
            </a:r>
            <a:r>
              <a:rPr lang="ru-RU" sz="16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6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]]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</a:t>
            </a:r>
            <a:r>
              <a:rPr lang="ru-RU" sz="16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if 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tmp.count(</a:t>
            </a:r>
            <a:r>
              <a:rPr lang="ru-RU" sz="16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'D'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 &gt;= </a:t>
            </a:r>
            <a:r>
              <a:rPr lang="ru-RU" sz="16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20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:   # считаем количество символов D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    mx = </a:t>
            </a:r>
            <a:r>
              <a:rPr lang="ru-RU" sz="16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max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</a:t>
            </a:r>
            <a:r>
              <a:rPr lang="ru-RU" sz="16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len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(tmp)</a:t>
            </a:r>
            <a:r>
              <a:rPr lang="ru-RU" sz="16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, 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mx) # обновляем максимум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tmp = s[a[-6]+1:]                 # считаем хвост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</a:t>
            </a:r>
            <a:r>
              <a:rPr lang="ru-RU" sz="16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if 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tmp.count(</a:t>
            </a:r>
            <a:r>
              <a:rPr lang="ru-RU" sz="16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'D'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 &gt;= </a:t>
            </a:r>
            <a:r>
              <a:rPr lang="ru-RU" sz="16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20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: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mx = </a:t>
            </a:r>
            <a:r>
              <a:rPr lang="ru-RU" sz="16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max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</a:t>
            </a:r>
            <a:r>
              <a:rPr lang="ru-RU" sz="16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len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(tmp)</a:t>
            </a:r>
            <a:r>
              <a:rPr lang="ru-RU" sz="16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, 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mx)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</a:t>
            </a:r>
            <a:r>
              <a:rPr lang="ru-RU" sz="16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print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(mx)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0000" y="1080000"/>
            <a:ext cx="9000000" cy="950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600" b="0" strike="noStrike" spc="-1" smtClean="0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1600" b="0" strike="noStrike" spc="-1" smtClean="0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 smtClean="0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DDDDD</a:t>
            </a:r>
            <a:r>
              <a:rPr lang="ru-RU" sz="1600" b="0" strike="noStrike" spc="-1" smtClean="0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 smtClean="0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1600" b="0" strike="noStrike" spc="-1" smtClean="0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 smtClean="0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CDDDDDCDDDB</a:t>
            </a:r>
            <a:r>
              <a:rPr lang="ru-RU" sz="1600" b="0" strike="noStrike" spc="-1" smtClean="0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 smtClean="0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BDDDDB</a:t>
            </a:r>
            <a:r>
              <a:rPr lang="ru-RU" sz="1600" b="0" strike="noStrike" spc="-1" smtClean="0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 smtClean="0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EEECD</a:t>
            </a:r>
            <a:r>
              <a:rPr lang="ru-RU" sz="1600" b="0" strike="noStrike" spc="-1" smtClean="0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 smtClean="0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BDDDE</a:t>
            </a:r>
            <a:r>
              <a:rPr lang="ru-RU" sz="1600" b="0" strike="noStrike" spc="-1" smtClean="0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 smtClean="0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1600" b="0" strike="noStrike" spc="-1" smtClean="0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 smtClean="0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BDDDDD</a:t>
            </a:r>
            <a:r>
              <a:rPr lang="ru-RU" sz="1600" b="0" strike="noStrike" spc="-1" smtClean="0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 smtClean="0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EDDDBDD</a:t>
            </a:r>
            <a:r>
              <a:rPr lang="ru-RU" sz="1600" b="0" strike="noStrike" spc="-1" smtClean="0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 smtClean="0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BD</a:t>
            </a:r>
            <a:r>
              <a:rPr lang="ru-RU" sz="1600" b="0" strike="noStrike" spc="-1" smtClean="0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 smtClean="0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DBDDDDDBBB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0" strike="noStrike" spc="-1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1   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7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9           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 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21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28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34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40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42   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49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57    60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Вопрос 25. Работа с целыми числами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40000" y="1325160"/>
            <a:ext cx="9000000" cy="2907720"/>
          </a:xfrm>
          <a:prstGeom prst="rect">
            <a:avLst/>
          </a:prstGeom>
          <a:solidFill>
            <a:srgbClr val="F6FCF2"/>
          </a:solidFill>
          <a:ln w="0">
            <a:solidFill>
              <a:srgbClr val="CCCCCC"/>
            </a:solidFill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Задача 1 (</a:t>
            </a:r>
            <a:r>
              <a:rPr lang="ru-RU" sz="2000" b="1" strike="noStrike" spc="-1">
                <a:solidFill>
                  <a:srgbClr val="191C1F"/>
                </a:solidFill>
                <a:latin typeface="RobotoCondensed-Regular"/>
                <a:ea typeface="RobotoCondensed-Regular"/>
              </a:rPr>
              <a:t>40079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).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000" b="0" strike="noStrike" spc="-1">
                <a:solidFill>
                  <a:srgbClr val="191C1F"/>
                </a:solidFill>
                <a:latin typeface="HelveticaNeue"/>
                <a:ea typeface="HelveticaNeue"/>
              </a:rPr>
              <a:t>Среди чисел, принадлежащих отрезку </a:t>
            </a:r>
            <a:r>
              <a:rPr lang="ru-RU" sz="2000" b="0" strike="noStrike" spc="-1">
                <a:solidFill>
                  <a:srgbClr val="191C1F"/>
                </a:solidFill>
                <a:latin typeface="JetBrains Mono NL"/>
                <a:ea typeface="HelveticaNeue"/>
              </a:rPr>
              <a:t>[210000, 220000]</a:t>
            </a:r>
            <a:r>
              <a:rPr lang="ru-RU" sz="2000" b="0" strike="noStrike" spc="-1">
                <a:solidFill>
                  <a:srgbClr val="191C1F"/>
                </a:solidFill>
                <a:latin typeface="HelveticaNeue"/>
                <a:ea typeface="HelveticaNeue"/>
              </a:rPr>
              <a:t> найдите те, у которых количество делителей, не включая единицу и само число, равно максимальному количеству делителей, не включая единицу и само число, </a:t>
            </a:r>
            <a:r>
              <a:rPr lang="ru-RU" sz="2000" b="1" strike="noStrike" spc="-1">
                <a:solidFill>
                  <a:srgbClr val="191C1F"/>
                </a:solidFill>
                <a:latin typeface="HelveticaNeue"/>
                <a:ea typeface="HelveticaNeue"/>
              </a:rPr>
              <a:t>не удовлетворяющих</a:t>
            </a:r>
            <a:r>
              <a:rPr lang="ru-RU" sz="2000" b="0" strike="noStrike" spc="-1">
                <a:solidFill>
                  <a:srgbClr val="191C1F"/>
                </a:solidFill>
                <a:latin typeface="HelveticaNeue"/>
                <a:ea typeface="HelveticaNeue"/>
              </a:rPr>
              <a:t> маске </a:t>
            </a:r>
            <a:r>
              <a:rPr lang="ru-RU" sz="2000" b="1" strike="noStrike" spc="-1">
                <a:solidFill>
                  <a:srgbClr val="191C1F"/>
                </a:solidFill>
                <a:latin typeface="JetBrains Mono NL"/>
                <a:ea typeface="HelveticaNeue"/>
              </a:rPr>
              <a:t>*0??3*</a:t>
            </a:r>
            <a:r>
              <a:rPr lang="ru-RU" sz="2000" b="0" strike="noStrike" spc="-1">
                <a:solidFill>
                  <a:srgbClr val="191C1F"/>
                </a:solidFill>
                <a:latin typeface="HelveticaNeue"/>
                <a:ea typeface="HelveticaNeue"/>
              </a:rPr>
              <a:t> среди чисел данного диапазона.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spcAft>
                <a:spcPts val="1599"/>
              </a:spcAft>
            </a:pPr>
            <a:r>
              <a:rPr lang="ru-RU" sz="2000" b="0" strike="noStrike" spc="-1">
                <a:solidFill>
                  <a:srgbClr val="191C1F"/>
                </a:solidFill>
                <a:latin typeface="HelveticaNeue"/>
                <a:ea typeface="HelveticaNeue"/>
              </a:rPr>
              <a:t>Для каждого из таких найденных чисел в отдельной строке сначала выводится само число, затем – значение максимального делителя, соответствующего условию.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Задача 1. Решение 1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40000" y="1325160"/>
            <a:ext cx="9000000" cy="3723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Число соответствующее маске </a:t>
            </a:r>
            <a:r>
              <a:rPr lang="ru-RU" sz="2000" b="1" strike="noStrike" spc="-1">
                <a:solidFill>
                  <a:srgbClr val="000000"/>
                </a:solidFill>
                <a:latin typeface="JetBrains Mono NL"/>
              </a:rPr>
              <a:t>*0??3*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может содержать любое количество нулей и троек.</a:t>
            </a:r>
          </a:p>
          <a:p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000" b="0" strike="noStrike" spc="-1">
                <a:solidFill>
                  <a:srgbClr val="000000"/>
                </a:solidFill>
                <a:latin typeface="Consolas" panose="020B0609020204030204" pitchFamily="49" charset="0"/>
              </a:rPr>
              <a:t>10123</a:t>
            </a:r>
          </a:p>
          <a:p>
            <a:r>
              <a:rPr lang="ru-RU" sz="2000" b="0" strike="noStrike" spc="-1">
                <a:solidFill>
                  <a:srgbClr val="000000"/>
                </a:solidFill>
                <a:latin typeface="Consolas" panose="020B0609020204030204" pitchFamily="49" charset="0"/>
              </a:rPr>
              <a:t>10033</a:t>
            </a:r>
          </a:p>
          <a:p>
            <a:r>
              <a:rPr lang="ru-RU" sz="2000" b="0" strike="noStrike" spc="-1">
                <a:solidFill>
                  <a:srgbClr val="000000"/>
                </a:solidFill>
                <a:latin typeface="Consolas" panose="020B0609020204030204" pitchFamily="49" charset="0"/>
              </a:rPr>
              <a:t>10003</a:t>
            </a:r>
          </a:p>
          <a:p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и др.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504000" y="1172520"/>
            <a:ext cx="9000000" cy="2013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1) Оформим функцию проверки записи числа </a:t>
            </a:r>
            <a:r>
              <a:rPr lang="ru-RU" sz="2000" b="0" strike="noStrike" spc="-1">
                <a:solidFill>
                  <a:srgbClr val="333333"/>
                </a:solidFill>
                <a:latin typeface="JetBrains Mono NL"/>
                <a:ea typeface="JetBrains Mono"/>
              </a:rPr>
              <a:t>n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 на соответствие требуемой маски </a:t>
            </a:r>
            <a:r>
              <a:rPr lang="ru-RU" sz="2000" b="1" strike="noStrike" spc="-1">
                <a:solidFill>
                  <a:srgbClr val="000000"/>
                </a:solidFill>
                <a:latin typeface="JetBrains Mono NL"/>
              </a:rPr>
              <a:t>*0??3*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Если два символа, на расстоянии 3 друг от друга равны соответственно 0 и 3, то такое число соответствует маске (функция вернет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</a:rPr>
              <a:t>True)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, иначе число не соответствует маске (функция вернет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</a:rPr>
              <a:t>False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).</a:t>
            </a:r>
          </a:p>
        </p:txBody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Задача 1. Решение 1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40000" y="3060000"/>
            <a:ext cx="9000000" cy="2580840"/>
          </a:xfrm>
          <a:prstGeom prst="rect">
            <a:avLst/>
          </a:prstGeom>
          <a:solidFill>
            <a:srgbClr val="FEF7DD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7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def </a:t>
            </a:r>
            <a:r>
              <a:rPr lang="ru-RU" sz="1700" b="0" strike="noStrike" spc="-1">
                <a:solidFill>
                  <a:srgbClr val="FEBB5B"/>
                </a:solidFill>
                <a:latin typeface="Consolas" panose="020B0609020204030204" pitchFamily="49" charset="0"/>
                <a:ea typeface="JetBrains Mono"/>
              </a:rPr>
              <a:t>check</a:t>
            </a:r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(n):</a:t>
            </a:r>
            <a:endParaRPr lang="ru-RU" sz="17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s = </a:t>
            </a:r>
            <a:r>
              <a:rPr lang="ru-RU" sz="17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str</a:t>
            </a:r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(n)</a:t>
            </a:r>
            <a:endParaRPr lang="ru-RU" sz="17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f = </a:t>
            </a:r>
            <a:r>
              <a:rPr lang="ru-RU" sz="17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False</a:t>
            </a:r>
            <a:endParaRPr lang="ru-RU" sz="17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7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    for </a:t>
            </a:r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i </a:t>
            </a:r>
            <a:r>
              <a:rPr lang="ru-RU" sz="17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in </a:t>
            </a:r>
            <a:r>
              <a:rPr lang="ru-RU" sz="17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range</a:t>
            </a:r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</a:t>
            </a:r>
            <a:r>
              <a:rPr lang="ru-RU" sz="17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len</a:t>
            </a:r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(s)-</a:t>
            </a:r>
            <a:r>
              <a:rPr lang="ru-RU" sz="17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3</a:t>
            </a:r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):</a:t>
            </a:r>
            <a:endParaRPr lang="ru-RU" sz="17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</a:t>
            </a:r>
            <a:r>
              <a:rPr lang="ru-RU" sz="17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if </a:t>
            </a:r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s[i] == </a:t>
            </a:r>
            <a:r>
              <a:rPr lang="ru-RU" sz="17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'0' </a:t>
            </a:r>
            <a:r>
              <a:rPr lang="ru-RU" sz="17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and </a:t>
            </a:r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s[i + </a:t>
            </a:r>
            <a:r>
              <a:rPr lang="ru-RU" sz="17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3</a:t>
            </a:r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 == </a:t>
            </a:r>
            <a:r>
              <a:rPr lang="ru-RU" sz="17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'3'</a:t>
            </a:r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:</a:t>
            </a:r>
            <a:endParaRPr lang="ru-RU" sz="17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    f = </a:t>
            </a:r>
            <a:r>
              <a:rPr lang="ru-RU" sz="17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True</a:t>
            </a:r>
            <a:endParaRPr lang="ru-RU" sz="17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7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            break</a:t>
            </a:r>
            <a:endParaRPr lang="ru-RU" sz="17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7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    return </a:t>
            </a:r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f</a:t>
            </a:r>
            <a:endParaRPr lang="ru-RU" sz="17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504000" y="1172520"/>
            <a:ext cx="9000000" cy="892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2) Вычислим все делители числа </a:t>
            </a:r>
            <a:r>
              <a:rPr lang="ru-RU" sz="2000" b="0" strike="noStrike" spc="-1">
                <a:solidFill>
                  <a:srgbClr val="333333"/>
                </a:solidFill>
                <a:latin typeface="JetBrains Mono NL"/>
                <a:ea typeface="JetBrains Mono"/>
              </a:rPr>
              <a:t>n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, не соответствующие маске. Сохраним их в отсортированном списке.</a:t>
            </a: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Задача 1. Решение 1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40000" y="2160000"/>
            <a:ext cx="9000000" cy="3308040"/>
          </a:xfrm>
          <a:prstGeom prst="rect">
            <a:avLst/>
          </a:prstGeom>
          <a:solidFill>
            <a:srgbClr val="FEF7DD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0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def </a:t>
            </a:r>
            <a:r>
              <a:rPr lang="ru-RU" sz="2000" b="0" strike="noStrike" spc="-1">
                <a:solidFill>
                  <a:srgbClr val="FEBB5B"/>
                </a:solidFill>
                <a:latin typeface="Consolas" panose="020B0609020204030204" pitchFamily="49" charset="0"/>
                <a:ea typeface="JetBrains Mono"/>
              </a:rPr>
              <a:t>divs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(n):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a = </a:t>
            </a:r>
            <a:r>
              <a:rPr lang="ru-RU" sz="20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set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()   </a:t>
            </a:r>
            <a:r>
              <a:rPr lang="ru-RU" sz="1400" b="0" strike="noStrike" spc="-1">
                <a:solidFill>
                  <a:srgbClr val="999999"/>
                </a:solidFill>
                <a:latin typeface="Consolas" panose="020B0609020204030204" pitchFamily="49" charset="0"/>
                <a:ea typeface="JetBrains Mono"/>
              </a:rPr>
              <a:t># создадим множество делителей, исключая повторяющиеся</a:t>
            </a:r>
            <a:endParaRPr lang="ru-RU" sz="14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</a:t>
            </a:r>
            <a:r>
              <a:rPr lang="ru-RU" sz="20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for 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d </a:t>
            </a:r>
            <a:r>
              <a:rPr lang="ru-RU" sz="20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in </a:t>
            </a:r>
            <a:r>
              <a:rPr lang="ru-RU" sz="20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range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</a:t>
            </a:r>
            <a:r>
              <a:rPr lang="ru-RU" sz="20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2</a:t>
            </a:r>
            <a:r>
              <a:rPr lang="ru-RU" sz="20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, </a:t>
            </a:r>
            <a:r>
              <a:rPr lang="ru-RU" sz="20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int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(n**</a:t>
            </a:r>
            <a:r>
              <a:rPr lang="ru-RU" sz="20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0.5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)+</a:t>
            </a:r>
            <a:r>
              <a:rPr lang="ru-RU" sz="20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): 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</a:t>
            </a:r>
            <a:r>
              <a:rPr lang="ru-RU" sz="20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if 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n % d == </a:t>
            </a:r>
            <a:r>
              <a:rPr lang="ru-RU" sz="20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0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: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    </a:t>
            </a:r>
            <a:r>
              <a:rPr lang="ru-RU" sz="20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if not 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check(d): 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        a.add(d)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    </a:t>
            </a:r>
            <a:r>
              <a:rPr lang="ru-RU" sz="20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if not 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check(n//d):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        a.add(n//d)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</a:t>
            </a:r>
            <a:r>
              <a:rPr lang="ru-RU" sz="20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return </a:t>
            </a:r>
            <a:r>
              <a:rPr lang="ru-RU" sz="20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sorted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(a)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504000" y="1440000"/>
            <a:ext cx="9000000" cy="3453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3) Переберем все числа из диапазона, одновременно будем искать число с максимальным количеством делителей. 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Все числа, с таким же количеством делителей (а также максимальный делитель этого числа, не соответствующий маске) будем заносить в список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ans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.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При обновлении максимального количества делителей список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ans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 будем формировать заново.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4) Выведем список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ans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.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Задача 1. Решение 1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Задача 1. Решение 1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40000" y="1063080"/>
            <a:ext cx="9000000" cy="4516920"/>
          </a:xfrm>
          <a:prstGeom prst="rect">
            <a:avLst/>
          </a:prstGeom>
          <a:solidFill>
            <a:srgbClr val="FEF7DD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mx = kmx = 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0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ans = []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for 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i </a:t>
            </a:r>
            <a:r>
              <a:rPr lang="ru-RU" sz="18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in </a:t>
            </a:r>
            <a:r>
              <a:rPr lang="ru-RU" sz="18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range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210000</a:t>
            </a:r>
            <a:r>
              <a:rPr lang="ru-RU" sz="18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, 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220000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+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):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D1 = divs(i)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</a:t>
            </a:r>
            <a:r>
              <a:rPr lang="ru-RU" sz="18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if </a:t>
            </a:r>
            <a:r>
              <a:rPr lang="ru-RU" sz="18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len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(D1) &gt; 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0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: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</a:t>
            </a:r>
            <a:r>
              <a:rPr lang="ru-RU" sz="18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if </a:t>
            </a:r>
            <a:r>
              <a:rPr lang="ru-RU" sz="18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len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(D1) &gt; mx: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    kmx = 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            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mx = </a:t>
            </a:r>
            <a:r>
              <a:rPr lang="ru-RU" sz="18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len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(D1)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    ans = [(i</a:t>
            </a:r>
            <a:r>
              <a:rPr lang="ru-RU" sz="18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, 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D1[-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])]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</a:t>
            </a:r>
            <a:r>
              <a:rPr lang="ru-RU" sz="18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elif </a:t>
            </a:r>
            <a:r>
              <a:rPr lang="ru-RU" sz="18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len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(D1) == mx: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    kmx += 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            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ans.append((i</a:t>
            </a:r>
            <a:r>
              <a:rPr lang="ru-RU" sz="18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, 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D1[-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]))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for 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el </a:t>
            </a:r>
            <a:r>
              <a:rPr lang="ru-RU" sz="18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in 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ans: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</a:t>
            </a:r>
            <a:r>
              <a:rPr lang="ru-RU" sz="18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print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(*el)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360000" y="1080000"/>
            <a:ext cx="9360000" cy="3750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600" b="0" strike="noStrike" spc="-1">
                <a:solidFill>
                  <a:srgbClr val="000000"/>
                </a:solidFill>
                <a:latin typeface="Arial"/>
                <a:ea typeface="PingFang SC"/>
              </a:rPr>
              <a:t>Модуль </a:t>
            </a:r>
            <a:r>
              <a:rPr lang="ru-RU" sz="16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fnmatch()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PingFang SC"/>
              </a:rPr>
              <a:t> используется для сопоставления подстановочных знаков в стиле оболочки Unix.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6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fnmatch()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PingFang SC"/>
              </a:rPr>
              <a:t> сравнивает одно имя файла с шаблоном и возвращает </a:t>
            </a:r>
            <a:r>
              <a:rPr lang="ru-RU" sz="16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True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PingFang SC"/>
              </a:rPr>
              <a:t>, если они совпадают, в противном случае возвращает </a:t>
            </a:r>
            <a:r>
              <a:rPr lang="ru-RU" sz="16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False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PingFang SC"/>
              </a:rPr>
              <a:t>.При сравнении учитывается регистр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600" b="1" strike="noStrike" spc="-1">
                <a:solidFill>
                  <a:srgbClr val="000000"/>
                </a:solidFill>
                <a:latin typeface="Arial"/>
                <a:ea typeface="PingFang SC"/>
              </a:rPr>
              <a:t>Подстановочные знаки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PingFang SC"/>
              </a:rPr>
              <a:t>: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600" b="0" strike="noStrike" spc="-1">
                <a:solidFill>
                  <a:srgbClr val="666666"/>
                </a:solidFill>
                <a:latin typeface="JetBrains Mono NL"/>
                <a:ea typeface="PingFang SC"/>
              </a:rPr>
              <a:t>*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PingFang SC"/>
              </a:rPr>
              <a:t> – любое количество любых символов, в том числе и пустая последовательность символов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600" b="0" strike="noStrike" spc="-1">
                <a:solidFill>
                  <a:srgbClr val="666666"/>
                </a:solidFill>
                <a:latin typeface="JetBrains Mono NL"/>
                <a:ea typeface="PingFang SC"/>
              </a:rPr>
              <a:t>?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PingFang SC"/>
              </a:rPr>
              <a:t> – соответствует любому отдельному символу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600" b="0" strike="noStrike" spc="-1">
                <a:solidFill>
                  <a:srgbClr val="808080"/>
                </a:solidFill>
                <a:latin typeface="JetBrains Mono NL"/>
                <a:ea typeface="PingFang SC"/>
              </a:rPr>
              <a:t>[seq]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PingFang SC"/>
              </a:rPr>
              <a:t> – соответствует любому символу в </a:t>
            </a:r>
            <a:r>
              <a:rPr lang="ru-RU" sz="16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seq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600" b="0" strike="noStrike" spc="-1">
                <a:solidFill>
                  <a:srgbClr val="808080"/>
                </a:solidFill>
                <a:latin typeface="JetBrains Mono NL"/>
                <a:ea typeface="PingFang SC"/>
              </a:rPr>
              <a:t>[!seq]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PingFang SC"/>
              </a:rPr>
              <a:t> – соответствует любому символу, которого нет в </a:t>
            </a:r>
            <a:r>
              <a:rPr lang="ru-RU" sz="16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seq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Задача 1. Решение c </a:t>
            </a:r>
            <a:r>
              <a:rPr lang="ru-RU" sz="3600" b="0" strike="noStrike" spc="-1">
                <a:solidFill>
                  <a:srgbClr val="000000"/>
                </a:solidFill>
                <a:latin typeface="JetBrains Mono NL"/>
              </a:rPr>
              <a:t>fnmatch</a:t>
            </a: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940000" y="4536000"/>
            <a:ext cx="3960000" cy="1047600"/>
          </a:xfrm>
          <a:prstGeom prst="rect">
            <a:avLst/>
          </a:prstGeom>
          <a:solidFill>
            <a:srgbClr val="FEF7DD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5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import </a:t>
            </a:r>
            <a:r>
              <a:rPr lang="ru-RU" sz="15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fnmatch</a:t>
            </a:r>
            <a:endParaRPr lang="ru-RU" sz="15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5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...</a:t>
            </a:r>
            <a:endParaRPr lang="ru-RU" sz="15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5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fnmatch.fnmatch(строка</a:t>
            </a:r>
            <a:r>
              <a:rPr lang="ru-RU" sz="15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, </a:t>
            </a:r>
            <a:r>
              <a:rPr lang="ru-RU" sz="15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шаблон</a:t>
            </a:r>
            <a:r>
              <a:rPr lang="ru-RU" sz="15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</a:t>
            </a:r>
            <a:endParaRPr lang="ru-RU" sz="15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Вопрос 24. Обработка текстового файла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0000" y="1325160"/>
            <a:ext cx="9000000" cy="1968480"/>
          </a:xfrm>
          <a:prstGeom prst="rect">
            <a:avLst/>
          </a:prstGeom>
          <a:solidFill>
            <a:srgbClr val="F6FCF2"/>
          </a:solidFill>
          <a:ln w="0">
            <a:solidFill>
              <a:srgbClr val="CCCCCC"/>
            </a:solidFill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Задача 1 (</a:t>
            </a:r>
            <a:r>
              <a:rPr lang="ru-RU" sz="2000" b="1" strike="noStrike" spc="-1">
                <a:solidFill>
                  <a:srgbClr val="191C1F"/>
                </a:solidFill>
                <a:latin typeface="RobotoCondensed-Regular"/>
                <a:ea typeface="RobotoCondensed-Regular"/>
              </a:rPr>
              <a:t>39977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).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Текстовый файл состоит не более чем из 1 000 000 символов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A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B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C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D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и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E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. </a:t>
            </a:r>
          </a:p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Определите максимальное количество идущих подряд символов, среди которых нет символов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B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и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D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, стоящих рядом, а количество гласных букв не менее 50.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0000" y="3420000"/>
            <a:ext cx="9000000" cy="1572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Пример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BAE</a:t>
            </a:r>
            <a:r>
              <a:rPr lang="ru-RU" sz="2200" b="0" strike="noStrike" spc="-1">
                <a:solidFill>
                  <a:srgbClr val="99A8BA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BD</a:t>
            </a:r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CABAC</a:t>
            </a:r>
            <a:r>
              <a:rPr lang="ru-RU" sz="22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DB</a:t>
            </a:r>
            <a:r>
              <a:rPr lang="ru-RU" sz="2200" b="0" u="dbl" strike="noStrike" spc="-1">
                <a:solidFill>
                  <a:srgbClr val="666666"/>
                </a:solidFill>
                <a:highlight>
                  <a:srgbClr val="FFFF00"/>
                </a:highlight>
                <a:uFillTx/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2200" b="0" u="dbl" strike="noStrike" spc="-1">
                <a:solidFill>
                  <a:srgbClr val="99A8BA"/>
                </a:solidFill>
                <a:uFillTx/>
                <a:latin typeface="Consolas" panose="020B0609020204030204" pitchFamily="49" charset="0"/>
                <a:ea typeface="JetBrains Mono"/>
              </a:rPr>
              <a:t>EDCBBABEBBAE...AECDABBBEADA</a:t>
            </a:r>
            <a:r>
              <a:rPr lang="ru-RU" sz="2200" b="0" u="dbl" strike="noStrike" spc="-1">
                <a:solidFill>
                  <a:srgbClr val="99A8BA"/>
                </a:solidFill>
                <a:highlight>
                  <a:srgbClr val="FFFF00"/>
                </a:highlight>
                <a:uFillTx/>
                <a:latin typeface="Consolas" panose="020B0609020204030204" pitchFamily="49" charset="0"/>
                <a:ea typeface="JetBrains Mono"/>
              </a:rPr>
              <a:t>B</a:t>
            </a:r>
            <a:r>
              <a:rPr lang="ru-RU" sz="2200" b="0" strike="noStrike" spc="-1">
                <a:solidFill>
                  <a:srgbClr val="99A8BA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CB</a:t>
            </a:r>
            <a:endParaRPr lang="ru-RU" sz="22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504000" y="1172520"/>
            <a:ext cx="9000000" cy="941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1) Оформим функцию проверки записи числа </a:t>
            </a:r>
            <a:r>
              <a:rPr lang="ru-RU" sz="2000" b="0" strike="noStrike" spc="-1">
                <a:solidFill>
                  <a:srgbClr val="333333"/>
                </a:solidFill>
                <a:latin typeface="JetBrains Mono NL"/>
                <a:ea typeface="JetBrains Mono"/>
              </a:rPr>
              <a:t>n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 на соответствие требуемой маской, с использованием модуля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</a:rPr>
              <a:t>fnmatch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  <a:ea typeface="PingFang SC"/>
              </a:rPr>
              <a:t>Задача 1. </a:t>
            </a: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Решение c </a:t>
            </a:r>
            <a:r>
              <a:rPr lang="ru-RU" sz="3600" b="0" strike="noStrike" spc="-1">
                <a:solidFill>
                  <a:srgbClr val="000000"/>
                </a:solidFill>
                <a:latin typeface="JetBrains Mono NL"/>
              </a:rPr>
              <a:t>fnmatch</a:t>
            </a: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0000" y="2340000"/>
            <a:ext cx="9000000" cy="1898640"/>
          </a:xfrm>
          <a:prstGeom prst="rect">
            <a:avLst/>
          </a:prstGeom>
          <a:solidFill>
            <a:srgbClr val="FEF7DD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0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import 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fnmatch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def </a:t>
            </a:r>
            <a:r>
              <a:rPr lang="ru-RU" sz="2000" b="0" strike="noStrike" spc="-1">
                <a:solidFill>
                  <a:srgbClr val="FEBB5B"/>
                </a:solidFill>
                <a:latin typeface="Consolas" panose="020B0609020204030204" pitchFamily="49" charset="0"/>
                <a:ea typeface="JetBrains Mono"/>
              </a:rPr>
              <a:t>check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(n):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s = </a:t>
            </a:r>
            <a:r>
              <a:rPr lang="ru-RU" sz="20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str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(n)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</a:t>
            </a:r>
            <a:r>
              <a:rPr lang="ru-RU" sz="20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return 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fnmatch.fnmatch(s</a:t>
            </a:r>
            <a:r>
              <a:rPr lang="ru-RU" sz="20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, </a:t>
            </a:r>
            <a:r>
              <a:rPr lang="ru-RU" sz="20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"*0??3*"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60000" y="4458960"/>
            <a:ext cx="9000000" cy="556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Остальное решение не меняется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Вопрос 26. Использование сортировки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60000" y="1054440"/>
            <a:ext cx="9360000" cy="4392000"/>
          </a:xfrm>
          <a:prstGeom prst="rect">
            <a:avLst/>
          </a:prstGeom>
          <a:solidFill>
            <a:srgbClr val="F6FCF2"/>
          </a:solidFill>
          <a:ln w="0">
            <a:solidFill>
              <a:srgbClr val="CCCCCC"/>
            </a:solidFill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700" b="1" strike="noStrike" spc="-1">
                <a:solidFill>
                  <a:srgbClr val="000000"/>
                </a:solidFill>
                <a:latin typeface="Arial"/>
              </a:rPr>
              <a:t>Задача 1 (</a:t>
            </a:r>
            <a:r>
              <a:rPr lang="ru-RU" sz="1700" b="1" strike="noStrike" spc="-1">
                <a:solidFill>
                  <a:srgbClr val="191C1F"/>
                </a:solidFill>
                <a:latin typeface="RobotoCondensed-Regular"/>
                <a:ea typeface="RobotoCondensed-Regular"/>
              </a:rPr>
              <a:t>41192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</a:rPr>
              <a:t>).</a:t>
            </a:r>
            <a:r>
              <a:rPr lang="ru-RU" sz="17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1700" b="0" strike="noStrike" spc="-1">
                <a:solidFill>
                  <a:srgbClr val="191C1F"/>
                </a:solidFill>
                <a:latin typeface="HelveticaNeue"/>
                <a:ea typeface="HelveticaNeue"/>
              </a:rPr>
              <a:t>Ваня хочет расставить книги в книжном шкафу. Шкаф состоит из двух полок, но Ваня достает только до нижней. Ваня хочет разместить на нижней полке как можно больше книг. Каждая книга состоит из обложки и определенного количества страниц. Обложка каждой книги по толщине равна 10 страницам. При этом, какие-то книги Ваня считает обязательным разместить на нижней полке, а какие-то нет.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700" b="0" strike="noStrike" spc="-1">
                <a:solidFill>
                  <a:srgbClr val="191C1F"/>
                </a:solidFill>
                <a:latin typeface="HelveticaNeue"/>
                <a:ea typeface="HelveticaNeue"/>
              </a:rPr>
              <a:t>Известно количество страниц в каждой книге, которую необходимо разместить в шкафу.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700" b="0" strike="noStrike" spc="-1">
                <a:solidFill>
                  <a:srgbClr val="191C1F"/>
                </a:solidFill>
                <a:latin typeface="HelveticaNeue"/>
                <a:ea typeface="HelveticaNeue"/>
              </a:rPr>
              <a:t>По заданной информации о количестве страниц в книгах, является ли книга обязательной и размерах книжного шкафа определите, какое максимальное количество книг Ваня сможет поставить на нижней полке при условии, что все обязательные книги поставлены, а так же количество страниц в самой большой книге, которую можно поставить на нижнюю полку при условии, что на нижней полке размещено максимальное количество книг и все обязательные книги поставлены. Гарантируется, что все обязательные книги можно разместить на нижней полке.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Вопрос 26. Использование сортировки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60000" y="1054440"/>
            <a:ext cx="9360000" cy="2667960"/>
          </a:xfrm>
          <a:prstGeom prst="rect">
            <a:avLst/>
          </a:prstGeom>
          <a:solidFill>
            <a:srgbClr val="F6FCF2"/>
          </a:solidFill>
          <a:ln w="0">
            <a:solidFill>
              <a:srgbClr val="CCCCCC"/>
            </a:solidFill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700" b="1" strike="noStrike" spc="-1">
                <a:solidFill>
                  <a:srgbClr val="000000"/>
                </a:solidFill>
                <a:latin typeface="Arial"/>
              </a:rPr>
              <a:t>Задача 1 (</a:t>
            </a:r>
            <a:r>
              <a:rPr lang="ru-RU" sz="1700" b="1" strike="noStrike" spc="-1">
                <a:solidFill>
                  <a:srgbClr val="191C1F"/>
                </a:solidFill>
                <a:latin typeface="RobotoCondensed-Regular"/>
                <a:ea typeface="RobotoCondensed-Regular"/>
              </a:rPr>
              <a:t>41192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</a:rPr>
              <a:t>)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700" b="0" strike="noStrike" spc="-1">
                <a:solidFill>
                  <a:srgbClr val="191C1F"/>
                </a:solidFill>
                <a:latin typeface="Arial"/>
                <a:ea typeface="HelveticaNeue"/>
              </a:rPr>
              <a:t>В первой строке входного файла находятся два числа: </a:t>
            </a:r>
            <a:r>
              <a:rPr lang="ru-RU" sz="1700" b="0" strike="noStrike" spc="-1">
                <a:solidFill>
                  <a:srgbClr val="191C1F"/>
                </a:solidFill>
                <a:latin typeface="JetBrains Mono NL"/>
                <a:ea typeface="HelveticaNeue"/>
              </a:rPr>
              <a:t>N</a:t>
            </a:r>
            <a:r>
              <a:rPr lang="ru-RU" sz="1700" b="0" strike="noStrike" spc="-1">
                <a:solidFill>
                  <a:srgbClr val="191C1F"/>
                </a:solidFill>
                <a:latin typeface="Arial"/>
                <a:ea typeface="HelveticaNeue"/>
              </a:rPr>
              <a:t> – количество книг (натуральное число, не превышающее 5000) и </a:t>
            </a:r>
            <a:r>
              <a:rPr lang="ru-RU" sz="1700" b="0" strike="noStrike" spc="-1">
                <a:solidFill>
                  <a:srgbClr val="191C1F"/>
                </a:solidFill>
                <a:latin typeface="JetBrains Mono NL"/>
                <a:ea typeface="HelveticaNeue"/>
              </a:rPr>
              <a:t>S</a:t>
            </a:r>
            <a:r>
              <a:rPr lang="ru-RU" sz="1700" b="0" strike="noStrike" spc="-1">
                <a:solidFill>
                  <a:srgbClr val="191C1F"/>
                </a:solidFill>
                <a:latin typeface="Arial"/>
                <a:ea typeface="HelveticaNeue"/>
              </a:rPr>
              <a:t> — максимальное суммарное количество страниц, которое можно разместить на полке (натуральное число, не превышающее 10</a:t>
            </a:r>
            <a:r>
              <a:rPr lang="ru-RU" sz="1700" b="0" strike="noStrike" spc="-1" baseline="33000">
                <a:solidFill>
                  <a:srgbClr val="191C1F"/>
                </a:solidFill>
                <a:latin typeface="Arial"/>
                <a:ea typeface="HelveticaNeue"/>
              </a:rPr>
              <a:t>6</a:t>
            </a:r>
            <a:r>
              <a:rPr lang="ru-RU" sz="1700" b="0" strike="noStrike" spc="-1">
                <a:solidFill>
                  <a:srgbClr val="191C1F"/>
                </a:solidFill>
                <a:latin typeface="Arial"/>
                <a:ea typeface="HelveticaNeue"/>
              </a:rPr>
              <a:t>).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700" b="0" strike="noStrike" spc="-1">
                <a:solidFill>
                  <a:srgbClr val="191C1F"/>
                </a:solidFill>
                <a:latin typeface="Arial"/>
                <a:ea typeface="HelveticaNeue"/>
              </a:rPr>
              <a:t>В следующих </a:t>
            </a:r>
            <a:r>
              <a:rPr lang="ru-RU" sz="1700" b="0" strike="noStrike" spc="-1">
                <a:solidFill>
                  <a:srgbClr val="191C1F"/>
                </a:solidFill>
                <a:latin typeface="JetBrains Mono NL"/>
                <a:ea typeface="HelveticaNeue"/>
              </a:rPr>
              <a:t>N</a:t>
            </a:r>
            <a:r>
              <a:rPr lang="ru-RU" sz="1700" b="0" strike="noStrike" spc="-1">
                <a:solidFill>
                  <a:srgbClr val="191C1F"/>
                </a:solidFill>
                <a:latin typeface="Arial"/>
                <a:ea typeface="HelveticaNeue"/>
              </a:rPr>
              <a:t> строках находятся по два числа через пробел: значения количества страниц в каждой книге (все числа натуральные, не превышающие 800), и обязательность — значение 0, если книга не является обязательной и 1, если книга является обязательной.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Рисунок 101"/>
          <p:cNvPicPr/>
          <p:nvPr/>
        </p:nvPicPr>
        <p:blipFill>
          <a:blip r:embed="rId2"/>
          <a:stretch/>
        </p:blipFill>
        <p:spPr>
          <a:xfrm>
            <a:off x="7226280" y="3851280"/>
            <a:ext cx="2493720" cy="1728720"/>
          </a:xfrm>
          <a:prstGeom prst="rect">
            <a:avLst/>
          </a:prstGeom>
          <a:ln w="0">
            <a:noFill/>
          </a:ln>
        </p:spPr>
      </p:pic>
      <p:sp>
        <p:nvSpPr>
          <p:cNvPr id="103" name="TextBox 102"/>
          <p:cNvSpPr txBox="1"/>
          <p:nvPr/>
        </p:nvSpPr>
        <p:spPr>
          <a:xfrm>
            <a:off x="4860000" y="3831480"/>
            <a:ext cx="1980000" cy="1388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300" b="0" strike="noStrike" spc="-1">
                <a:solidFill>
                  <a:srgbClr val="000000"/>
                </a:solidFill>
                <a:latin typeface="Consolas" panose="020B0609020204030204" pitchFamily="49" charset="0"/>
                <a:ea typeface="Liberation Mono;Courier New;DejaVu Sans Mono;Monaco"/>
              </a:rPr>
              <a:t>3000 800000</a:t>
            </a:r>
            <a:endParaRPr lang="ru-RU" sz="13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300" b="0" strike="noStrike" spc="-1">
                <a:solidFill>
                  <a:srgbClr val="000000"/>
                </a:solidFill>
                <a:latin typeface="Consolas" panose="020B0609020204030204" pitchFamily="49" charset="0"/>
                <a:ea typeface="Liberation Mono;Courier New;DejaVu Sans Mono;Monaco"/>
              </a:rPr>
              <a:t>284 1</a:t>
            </a:r>
            <a:endParaRPr lang="ru-RU" sz="13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300" b="0" strike="noStrike" spc="-1">
                <a:solidFill>
                  <a:srgbClr val="000000"/>
                </a:solidFill>
                <a:latin typeface="Consolas" panose="020B0609020204030204" pitchFamily="49" charset="0"/>
                <a:ea typeface="Liberation Mono;Courier New;DejaVu Sans Mono;Monaco"/>
              </a:rPr>
              <a:t>403 0</a:t>
            </a:r>
            <a:endParaRPr lang="ru-RU" sz="13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300" b="0" strike="noStrike" spc="-1">
                <a:solidFill>
                  <a:srgbClr val="000000"/>
                </a:solidFill>
                <a:latin typeface="Consolas" panose="020B0609020204030204" pitchFamily="49" charset="0"/>
                <a:ea typeface="Liberation Mono;Courier New;DejaVu Sans Mono;Monaco"/>
              </a:rPr>
              <a:t>319 0</a:t>
            </a:r>
            <a:endParaRPr lang="ru-RU" sz="13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300" b="0" strike="noStrike" spc="-1">
                <a:solidFill>
                  <a:srgbClr val="000000"/>
                </a:solidFill>
                <a:latin typeface="Consolas" panose="020B0609020204030204" pitchFamily="49" charset="0"/>
                <a:ea typeface="Liberation Mono;Courier New;DejaVu Sans Mono;Monaco"/>
              </a:rPr>
              <a:t>459 0</a:t>
            </a:r>
            <a:endParaRPr lang="ru-RU" sz="13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300" b="0" strike="noStrike" spc="-1">
                <a:solidFill>
                  <a:srgbClr val="000000"/>
                </a:solidFill>
                <a:latin typeface="Consolas" panose="020B0609020204030204" pitchFamily="49" charset="0"/>
                <a:ea typeface="Liberation Mono;Courier New;DejaVu Sans Mono;Monaco"/>
              </a:rPr>
              <a:t>...</a:t>
            </a:r>
            <a:endParaRPr lang="ru-RU" sz="13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60000" y="3716280"/>
            <a:ext cx="3960000" cy="500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500" b="0" strike="noStrike" spc="-1">
                <a:solidFill>
                  <a:srgbClr val="000000"/>
                </a:solidFill>
                <a:latin typeface="Arial"/>
              </a:rPr>
              <a:t>Пример организации данных в файле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504000" y="1172520"/>
            <a:ext cx="9000000" cy="1780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1) Сохраним все данные в массиве пар (кортеже), где первый элемент пары показывает обязательность размещения книги, второй элемент — количество страниц в данной книге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2) Отсортируем данный массив по первому элементу пары (по убыванию), затем по второму элементу (по возрастанию)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  <a:ea typeface="PingFang SC"/>
              </a:rPr>
              <a:t>Задача 1. </a:t>
            </a: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Решение программой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40000" y="2997360"/>
            <a:ext cx="9000000" cy="2100600"/>
          </a:xfrm>
          <a:prstGeom prst="rect">
            <a:avLst/>
          </a:prstGeom>
          <a:solidFill>
            <a:srgbClr val="FEF7DD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f = </a:t>
            </a:r>
            <a:r>
              <a:rPr lang="ru-RU" sz="18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open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(</a:t>
            </a:r>
            <a:r>
              <a:rPr lang="ru-RU" sz="18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'41192.txt'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)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  <a:cs typeface="Aldhabi" panose="01000000000000000000" pitchFamily="2" charset="-78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a = 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[(</a:t>
            </a:r>
            <a:r>
              <a:rPr lang="ru-RU" sz="16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int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(s.split()[</a:t>
            </a:r>
            <a:r>
              <a:rPr lang="ru-RU" sz="16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1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])</a:t>
            </a:r>
            <a:r>
              <a:rPr lang="ru-RU" sz="16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, </a:t>
            </a:r>
            <a:r>
              <a:rPr lang="ru-RU" sz="16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int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(s.split()[</a:t>
            </a:r>
            <a:r>
              <a:rPr lang="ru-RU" sz="16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0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])) </a:t>
            </a:r>
            <a:r>
              <a:rPr lang="ru-RU" sz="16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for 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s </a:t>
            </a:r>
            <a:r>
              <a:rPr lang="ru-RU" sz="16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in 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f.readlines()]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  <a:cs typeface="Aldhabi" panose="01000000000000000000" pitchFamily="2" charset="-78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n = a[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0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][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1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]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  <a:cs typeface="Aldhabi" panose="01000000000000000000" pitchFamily="2" charset="-78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s = a[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0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][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0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]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  <a:cs typeface="Aldhabi" panose="01000000000000000000" pitchFamily="2" charset="-78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a = a[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1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:]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  <a:cs typeface="Aldhabi" panose="01000000000000000000" pitchFamily="2" charset="-78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a.sort(</a:t>
            </a:r>
            <a:r>
              <a:rPr lang="ru-RU" sz="1800" b="0" strike="noStrike" spc="-1">
                <a:solidFill>
                  <a:srgbClr val="98361D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key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=</a:t>
            </a:r>
            <a:r>
              <a:rPr lang="ru-RU" sz="18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lambda 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x: (-x[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0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]</a:t>
            </a:r>
            <a:r>
              <a:rPr lang="ru-RU" sz="18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, 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x[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1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  <a:cs typeface="Aldhabi" panose="01000000000000000000" pitchFamily="2" charset="-78"/>
              </a:rPr>
              <a:t>]))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  <a:cs typeface="Aldhabi" panose="01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504000" y="1172520"/>
            <a:ext cx="9000000" cy="1829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3) Так как нам необходимо разместить как можно больше книг, будем набирать книги в порядке увеличения количества их страниц (не забывая добавлять обложку — 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+10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 страниц к количеству страниц в книге)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4) По условию все нужные книги вмещаются на полку, поэтому просто набираем страницы книги, пока не заполним всю полку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  <a:ea typeface="PingFang SC"/>
              </a:rPr>
              <a:t>Задача 1. </a:t>
            </a: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Решение программой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40000" y="2997360"/>
            <a:ext cx="9000000" cy="2433960"/>
          </a:xfrm>
          <a:prstGeom prst="rect">
            <a:avLst/>
          </a:prstGeom>
          <a:solidFill>
            <a:srgbClr val="FEF7DD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s_tek = i = </a:t>
            </a:r>
            <a:r>
              <a:rPr lang="ru-RU" sz="16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0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books = []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6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while 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s_tek + a[i][</a:t>
            </a:r>
            <a:r>
              <a:rPr lang="ru-RU" sz="16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 + </a:t>
            </a:r>
            <a:r>
              <a:rPr lang="ru-RU" sz="16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10 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&lt;= s: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s_tek += a[i][</a:t>
            </a:r>
            <a:r>
              <a:rPr lang="ru-RU" sz="16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 + </a:t>
            </a:r>
            <a:r>
              <a:rPr lang="ru-RU" sz="16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10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6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    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books.append(a[i][</a:t>
            </a:r>
            <a:r>
              <a:rPr lang="ru-RU" sz="16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])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i += </a:t>
            </a:r>
            <a:r>
              <a:rPr lang="ru-RU" sz="16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600" b="0" strike="noStrike" spc="-1">
                <a:solidFill>
                  <a:srgbClr val="CCCCCC"/>
                </a:solidFill>
                <a:latin typeface="Consolas" panose="020B0609020204030204" pitchFamily="49" charset="0"/>
                <a:ea typeface="JetBrains Mono"/>
              </a:rPr>
              <a:t># выводим ответ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6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print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</a:t>
            </a:r>
            <a:r>
              <a:rPr lang="ru-RU" sz="16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len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(books)</a:t>
            </a:r>
            <a:r>
              <a:rPr lang="ru-RU" sz="16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, </a:t>
            </a:r>
            <a:r>
              <a:rPr lang="ru-RU" sz="16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max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(books))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Вопрос 26. Использование сортировки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60000" y="1054440"/>
            <a:ext cx="9360000" cy="4303800"/>
          </a:xfrm>
          <a:prstGeom prst="rect">
            <a:avLst/>
          </a:prstGeom>
          <a:solidFill>
            <a:srgbClr val="F6FCF2"/>
          </a:solidFill>
          <a:ln w="0">
            <a:solidFill>
              <a:srgbClr val="CCCCCC"/>
            </a:solidFill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700" b="1" strike="noStrike" spc="-1">
                <a:solidFill>
                  <a:srgbClr val="000000"/>
                </a:solidFill>
                <a:latin typeface="Arial"/>
              </a:rPr>
              <a:t>Задача 2 (</a:t>
            </a:r>
            <a:r>
              <a:rPr lang="ru-RU" sz="1700" b="1" strike="noStrike" spc="-1">
                <a:solidFill>
                  <a:srgbClr val="191C1F"/>
                </a:solidFill>
                <a:latin typeface="RobotoCondensed-Regular"/>
                <a:ea typeface="RobotoCondensed-Regular"/>
              </a:rPr>
              <a:t>38992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</a:rPr>
              <a:t>).</a:t>
            </a:r>
            <a:r>
              <a:rPr lang="ru-RU" sz="17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1700" b="0" strike="noStrike" spc="-1">
                <a:solidFill>
                  <a:srgbClr val="191C1F"/>
                </a:solidFill>
                <a:latin typeface="HelveticaNeue"/>
                <a:ea typeface="HelveticaNeue"/>
              </a:rPr>
              <a:t>В аэропорту города Че начал работать новый аэропорт.  В первые сутки работы был записан файл с временем прилета и вылета самолетов. Самолеты, которые улетали на следующие сутки в файл не были записаны. Определите максимальное число самолетов, которые находились в аэропорту одновременно и в течении какого максимального промежутка времени (в минутах) находилось в аэропорту такое число самолетов. Учитываются только самолеты, информация о которых записана в файле.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700" b="1" strike="noStrike" spc="-1">
                <a:solidFill>
                  <a:srgbClr val="191C1F"/>
                </a:solidFill>
                <a:latin typeface="HelveticaNeue"/>
                <a:ea typeface="HelveticaNeue"/>
              </a:rPr>
              <a:t>Входные данные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700" b="0" strike="noStrike" spc="-1">
                <a:solidFill>
                  <a:srgbClr val="191C1F"/>
                </a:solidFill>
                <a:latin typeface="HelveticaNeue"/>
                <a:ea typeface="HelveticaNeue"/>
              </a:rPr>
              <a:t>Первая строка содержит число </a:t>
            </a:r>
            <a:r>
              <a:rPr lang="ru-RU" sz="1700" b="0" strike="noStrike" spc="-1">
                <a:solidFill>
                  <a:srgbClr val="00001A"/>
                </a:solidFill>
                <a:latin typeface="JetBrainsMonoNL-Regular"/>
                <a:ea typeface="JetBrainsMonoNL-Regular"/>
              </a:rPr>
              <a:t>N </a:t>
            </a:r>
            <a:r>
              <a:rPr lang="ru-RU" sz="1700" b="0" strike="noStrike" spc="-1">
                <a:solidFill>
                  <a:srgbClr val="191C1F"/>
                </a:solidFill>
                <a:latin typeface="HelveticaNeue"/>
                <a:ea typeface="HelveticaNeue"/>
              </a:rPr>
              <a:t>- общее количество самолетов за весь день. В каждой из следующих </a:t>
            </a:r>
            <a:r>
              <a:rPr lang="ru-RU" sz="1700" b="0" strike="noStrike" spc="-1">
                <a:solidFill>
                  <a:srgbClr val="00001A"/>
                </a:solidFill>
                <a:latin typeface="JetBrainsMonoNL-Regular"/>
                <a:ea typeface="JetBrainsMonoNL-Regular"/>
              </a:rPr>
              <a:t>N</a:t>
            </a:r>
            <a:r>
              <a:rPr lang="ru-RU" sz="1700" b="0" strike="noStrike" spc="-1">
                <a:solidFill>
                  <a:srgbClr val="191C1F"/>
                </a:solidFill>
                <a:latin typeface="HelveticaNeue"/>
                <a:ea typeface="HelveticaNeue"/>
              </a:rPr>
              <a:t> строк содержится пара значений, где первое значение в паре показывает время прилета самолета, а второе значение - время вылета (время прилета и вылета находится в диапазоне от </a:t>
            </a:r>
            <a:r>
              <a:rPr lang="ru-RU" sz="1700" b="0" strike="noStrike" spc="-1">
                <a:solidFill>
                  <a:srgbClr val="191C1F"/>
                </a:solidFill>
                <a:latin typeface="JetBrains Mono NL"/>
                <a:ea typeface="HelveticaNeue"/>
              </a:rPr>
              <a:t>00:00</a:t>
            </a:r>
            <a:r>
              <a:rPr lang="ru-RU" sz="1700" b="0" strike="noStrike" spc="-1">
                <a:solidFill>
                  <a:srgbClr val="191C1F"/>
                </a:solidFill>
                <a:latin typeface="HelveticaNeue"/>
                <a:ea typeface="HelveticaNeue"/>
              </a:rPr>
              <a:t> до </a:t>
            </a:r>
            <a:r>
              <a:rPr lang="ru-RU" sz="1700" b="0" strike="noStrike" spc="-1">
                <a:solidFill>
                  <a:srgbClr val="191C1F"/>
                </a:solidFill>
                <a:latin typeface="JetBrains Mono NL"/>
                <a:ea typeface="HelveticaNeue"/>
              </a:rPr>
              <a:t>23:59</a:t>
            </a:r>
            <a:r>
              <a:rPr lang="ru-RU" sz="1700" b="0" strike="noStrike" spc="-1">
                <a:solidFill>
                  <a:srgbClr val="191C1F"/>
                </a:solidFill>
                <a:latin typeface="HelveticaNeue"/>
                <a:ea typeface="HelveticaNeue"/>
              </a:rPr>
              <a:t>, гарантируется, что время прилета меньше времени вылета). Все данные в строках разделены одним пробелом. 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700" b="0" strike="noStrike" spc="-1">
                <a:solidFill>
                  <a:srgbClr val="191C1F"/>
                </a:solidFill>
                <a:latin typeface="HelveticaNeue"/>
                <a:ea typeface="HelveticaNeue"/>
              </a:rPr>
              <a:t>При совпадающем времени считается, что прилет происходит раньше вылета.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Вопрос 26. Использование сортировки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60000" y="1054440"/>
            <a:ext cx="9360000" cy="2686320"/>
          </a:xfrm>
          <a:prstGeom prst="rect">
            <a:avLst/>
          </a:prstGeom>
          <a:solidFill>
            <a:srgbClr val="F6FCF2"/>
          </a:solidFill>
          <a:ln w="0">
            <a:solidFill>
              <a:srgbClr val="CCCCCC"/>
            </a:solidFill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700" b="1" strike="noStrike" spc="-1">
                <a:solidFill>
                  <a:srgbClr val="000000"/>
                </a:solidFill>
                <a:latin typeface="Arial"/>
              </a:rPr>
              <a:t>Задача 2 (</a:t>
            </a:r>
            <a:r>
              <a:rPr lang="ru-RU" sz="1700" b="1" strike="noStrike" spc="-1">
                <a:solidFill>
                  <a:srgbClr val="191C1F"/>
                </a:solidFill>
                <a:latin typeface="RobotoCondensed-Regular"/>
                <a:ea typeface="RobotoCondensed-Regular"/>
              </a:rPr>
              <a:t>38992</a:t>
            </a:r>
            <a:r>
              <a:rPr lang="ru-RU" sz="1700" b="1" strike="noStrike" spc="-1">
                <a:solidFill>
                  <a:srgbClr val="000000"/>
                </a:solidFill>
                <a:latin typeface="Arial"/>
              </a:rPr>
              <a:t>)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700" b="0" strike="noStrike" spc="-1">
                <a:solidFill>
                  <a:srgbClr val="191C1F"/>
                </a:solidFill>
                <a:latin typeface="Arial"/>
                <a:ea typeface="HelveticaNeue"/>
              </a:rPr>
              <a:t>В ответе запишите два целых числа через пробел: сначала максимальное количество самолетов, которые находились в аэропорту одновременно, затем максимальный промежуток времени (в минутах), в течении которого в аэропорту было такое число транзитных самолетов. 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700" b="0" strike="noStrike" spc="-1">
                <a:solidFill>
                  <a:srgbClr val="191C1F"/>
                </a:solidFill>
                <a:latin typeface="Arial"/>
                <a:ea typeface="HelveticaNeue"/>
              </a:rPr>
              <a:t>Если самолет прилетел в 12:00, а вылетел в 12:01, то считается, что он пробыл в аэропорту 2 минуты.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endParaRPr lang="ru-RU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860000" y="3831480"/>
            <a:ext cx="1980000" cy="1699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500" b="0" strike="noStrike" spc="-1">
                <a:solidFill>
                  <a:srgbClr val="000000"/>
                </a:solidFill>
                <a:latin typeface="Consolas" panose="020B0609020204030204" pitchFamily="49" charset="0"/>
                <a:ea typeface="Liberation Mono;Courier New;DejaVu Sans Mono;Monaco"/>
              </a:rPr>
              <a:t>21503</a:t>
            </a:r>
            <a:endParaRPr lang="ru-RU" sz="15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500" b="0" strike="noStrike" spc="-1">
                <a:solidFill>
                  <a:srgbClr val="000000"/>
                </a:solidFill>
                <a:latin typeface="Consolas" panose="020B0609020204030204" pitchFamily="49" charset="0"/>
                <a:ea typeface="Liberation Mono;Courier New;DejaVu Sans Mono;Monaco"/>
              </a:rPr>
              <a:t>14:34 22:14</a:t>
            </a:r>
            <a:endParaRPr lang="ru-RU" sz="15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500" b="0" strike="noStrike" spc="-1">
                <a:solidFill>
                  <a:srgbClr val="000000"/>
                </a:solidFill>
                <a:latin typeface="Consolas" panose="020B0609020204030204" pitchFamily="49" charset="0"/>
                <a:ea typeface="Liberation Mono;Courier New;DejaVu Sans Mono;Monaco"/>
              </a:rPr>
              <a:t>09:09 18:41</a:t>
            </a:r>
            <a:endParaRPr lang="ru-RU" sz="15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500" b="0" strike="noStrike" spc="-1">
                <a:solidFill>
                  <a:srgbClr val="000000"/>
                </a:solidFill>
                <a:latin typeface="Consolas" panose="020B0609020204030204" pitchFamily="49" charset="0"/>
                <a:ea typeface="Liberation Mono;Courier New;DejaVu Sans Mono;Monaco"/>
              </a:rPr>
              <a:t>13:43 19:39</a:t>
            </a:r>
            <a:endParaRPr lang="ru-RU" sz="15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500" b="0" strike="noStrike" spc="-1">
                <a:solidFill>
                  <a:srgbClr val="000000"/>
                </a:solidFill>
                <a:latin typeface="Consolas" panose="020B0609020204030204" pitchFamily="49" charset="0"/>
                <a:ea typeface="Liberation Mono;Courier New;DejaVu Sans Mono;Monaco"/>
              </a:rPr>
              <a:t>00:25 06:15</a:t>
            </a:r>
            <a:endParaRPr lang="ru-RU" sz="15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500" b="0" strike="noStrike" spc="-1">
                <a:solidFill>
                  <a:srgbClr val="000000"/>
                </a:solidFill>
                <a:latin typeface="Consolas" panose="020B0609020204030204" pitchFamily="49" charset="0"/>
                <a:ea typeface="Liberation Mono;Courier New;DejaVu Sans Mono;Monaco"/>
              </a:rPr>
              <a:t>...</a:t>
            </a:r>
            <a:endParaRPr lang="ru-RU" sz="15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60000" y="3716280"/>
            <a:ext cx="3960000" cy="500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500" b="0" strike="noStrike" spc="-1">
                <a:solidFill>
                  <a:srgbClr val="000000"/>
                </a:solidFill>
                <a:latin typeface="Arial"/>
              </a:rPr>
              <a:t>Пример организации данных в файле</a:t>
            </a:r>
          </a:p>
        </p:txBody>
      </p:sp>
      <p:pic>
        <p:nvPicPr>
          <p:cNvPr id="117" name="Рисунок 116"/>
          <p:cNvPicPr/>
          <p:nvPr/>
        </p:nvPicPr>
        <p:blipFill>
          <a:blip r:embed="rId2"/>
          <a:stretch/>
        </p:blipFill>
        <p:spPr>
          <a:xfrm>
            <a:off x="7315200" y="3960000"/>
            <a:ext cx="2404800" cy="1595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117"/>
          <p:cNvSpPr txBox="1"/>
          <p:nvPr/>
        </p:nvSpPr>
        <p:spPr>
          <a:xfrm>
            <a:off x="504000" y="1172520"/>
            <a:ext cx="9000000" cy="3061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lang="ru-RU" sz="1900" b="1" strike="noStrike" spc="-1">
                <a:solidFill>
                  <a:srgbClr val="000000"/>
                </a:solidFill>
                <a:latin typeface="Arial"/>
                <a:ea typeface="PingFang SC"/>
              </a:rPr>
              <a:t>Идея решения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1) Будем расчеты вести в минутах от начала суток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2) Для подсчета прилетевших и улетевших самолетов будем использовать массив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a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, который хранит изменения числа самолетов в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i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-й момент времени: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  2.1) если самолет прилетел в минуту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i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, то увеличим элемент массива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a[i]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  2.2) если самолет вылетел в минуту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i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, то считаем, что его уже нет в минуту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i+1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, и соответствующий элемент массива уменьшим на 1.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  <a:ea typeface="PingFang SC"/>
              </a:rPr>
              <a:t>Задача 2. </a:t>
            </a: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Решение программой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  <a:ea typeface="PingFang SC"/>
              </a:rPr>
              <a:t>Задача 2. </a:t>
            </a: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Решение программой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60000" y="1260000"/>
            <a:ext cx="9540000" cy="4177080"/>
          </a:xfrm>
          <a:prstGeom prst="rect">
            <a:avLst/>
          </a:prstGeom>
          <a:solidFill>
            <a:srgbClr val="FEF7DD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f = </a:t>
            </a:r>
            <a:r>
              <a:rPr lang="ru-RU" sz="21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open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</a:t>
            </a:r>
            <a:r>
              <a:rPr lang="ru-RU" sz="21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"..."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</a:t>
            </a:r>
            <a:endParaRPr lang="ru-RU" sz="21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s = f.readlines()</a:t>
            </a:r>
            <a:endParaRPr lang="ru-RU" sz="21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n = </a:t>
            </a:r>
            <a:r>
              <a:rPr lang="ru-RU" sz="21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int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(s[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0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])</a:t>
            </a:r>
            <a:endParaRPr lang="ru-RU" sz="21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s = s[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:]</a:t>
            </a:r>
            <a:endParaRPr lang="ru-RU" sz="21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a = [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0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 * (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24 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* 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60 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+ 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</a:t>
            </a:r>
            <a:endParaRPr lang="ru-RU" sz="21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1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for 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line </a:t>
            </a:r>
            <a:r>
              <a:rPr lang="ru-RU" sz="21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in 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s:</a:t>
            </a:r>
            <a:endParaRPr lang="ru-RU" sz="21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t1</a:t>
            </a:r>
            <a:r>
              <a:rPr lang="ru-RU" sz="21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, 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t2 = line.split()</a:t>
            </a:r>
            <a:endParaRPr lang="ru-RU" sz="21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t1 = </a:t>
            </a:r>
            <a:r>
              <a:rPr lang="ru-RU" sz="21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int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(t1.split(</a:t>
            </a:r>
            <a:r>
              <a:rPr lang="ru-RU" sz="21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':'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)[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0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])*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60 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+ </a:t>
            </a:r>
            <a:r>
              <a:rPr lang="ru-RU" sz="21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int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(t1.split(</a:t>
            </a:r>
            <a:r>
              <a:rPr lang="ru-RU" sz="21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':'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)[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])</a:t>
            </a:r>
            <a:endParaRPr lang="ru-RU" sz="21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t2 = </a:t>
            </a:r>
            <a:r>
              <a:rPr lang="ru-RU" sz="21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int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(t2.split(</a:t>
            </a:r>
            <a:r>
              <a:rPr lang="ru-RU" sz="21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':'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)[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0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])*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60 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+ </a:t>
            </a:r>
            <a:r>
              <a:rPr lang="ru-RU" sz="21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int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(t2.split(</a:t>
            </a:r>
            <a:r>
              <a:rPr lang="ru-RU" sz="21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':'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)[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])</a:t>
            </a:r>
            <a:endParaRPr lang="ru-RU" sz="21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a[t1] += 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   </a:t>
            </a:r>
            <a:r>
              <a:rPr lang="ru-RU" sz="1600" b="0" strike="noStrike" spc="-1">
                <a:solidFill>
                  <a:srgbClr val="CCCCCC"/>
                </a:solidFill>
                <a:latin typeface="Consolas" panose="020B0609020204030204" pitchFamily="49" charset="0"/>
                <a:ea typeface="JetBrains Mono"/>
              </a:rPr>
              <a:t># самолет прилетел, увеличиваем их количество 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  </a:t>
            </a:r>
            <a:endParaRPr lang="ru-RU" sz="21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    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a[t2+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 -= 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 </a:t>
            </a:r>
            <a:r>
              <a:rPr lang="ru-RU" sz="1600" b="0" strike="noStrike" spc="-1">
                <a:solidFill>
                  <a:srgbClr val="CCCCCC"/>
                </a:solidFill>
                <a:latin typeface="Consolas" panose="020B0609020204030204" pitchFamily="49" charset="0"/>
                <a:ea typeface="JetBrains Mono"/>
              </a:rPr>
              <a:t># самолет улетел, в след. минуту их меньше на 1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 </a:t>
            </a:r>
            <a:endParaRPr lang="ru-RU" sz="21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121"/>
          <p:cNvSpPr txBox="1"/>
          <p:nvPr/>
        </p:nvSpPr>
        <p:spPr>
          <a:xfrm>
            <a:off x="504000" y="1172520"/>
            <a:ext cx="9000000" cy="1884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3) Каждый элемент массива a теперь хранит изменение количества самолетов в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i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-й момент времени: если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a[i] &gt; 0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, то число самолетов увеличилось, если a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[i] &lt; 0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, число самолетов уменьшилось.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Посчитаем общее количество самолетов, находившихся в аэропорту в момент времени </a:t>
            </a:r>
            <a:r>
              <a:rPr lang="ru-RU" sz="1900" b="0" strike="noStrike" spc="-1">
                <a:solidFill>
                  <a:srgbClr val="000000"/>
                </a:solidFill>
                <a:latin typeface="JetBrains Mono NL"/>
                <a:ea typeface="PingFang SC"/>
              </a:rPr>
              <a:t>i</a:t>
            </a: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.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  <a:ea typeface="PingFang SC"/>
              </a:rPr>
              <a:t>Задача 2. </a:t>
            </a: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Решение программой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40000" y="3240000"/>
            <a:ext cx="9000000" cy="1348920"/>
          </a:xfrm>
          <a:prstGeom prst="rect">
            <a:avLst/>
          </a:prstGeom>
          <a:solidFill>
            <a:srgbClr val="FEF7DD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ans = [a[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0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]]</a:t>
            </a:r>
            <a:endParaRPr lang="ru-RU" sz="21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1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for 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i </a:t>
            </a:r>
            <a:r>
              <a:rPr lang="ru-RU" sz="21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in </a:t>
            </a:r>
            <a:r>
              <a:rPr lang="ru-RU" sz="21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range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r>
              <a:rPr lang="ru-RU" sz="21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, </a:t>
            </a:r>
            <a:r>
              <a:rPr lang="ru-RU" sz="21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len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(a)):</a:t>
            </a:r>
            <a:endParaRPr lang="ru-RU" sz="21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ans.append(ans[i-</a:t>
            </a:r>
            <a:r>
              <a:rPr lang="ru-RU" sz="21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r>
              <a:rPr lang="ru-RU" sz="21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 + a[i])  </a:t>
            </a:r>
            <a:r>
              <a:rPr lang="ru-RU" sz="1600" b="0" strike="noStrike" spc="-1">
                <a:solidFill>
                  <a:srgbClr val="CCCCCC"/>
                </a:solidFill>
                <a:latin typeface="Consolas" panose="020B0609020204030204" pitchFamily="49" charset="0"/>
                <a:ea typeface="JetBrains Mono"/>
              </a:rPr>
              <a:t># 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608000" y="4770000"/>
            <a:ext cx="5400000" cy="810000"/>
          </a:xfrm>
          <a:prstGeom prst="rect">
            <a:avLst/>
          </a:prstGeom>
          <a:solidFill>
            <a:srgbClr val="333333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0" strike="noStrike" spc="-1">
                <a:solidFill>
                  <a:srgbClr val="FFFFFF"/>
                </a:solidFill>
                <a:latin typeface="JetBrains Mono NL"/>
              </a:rPr>
              <a:t>a = [25, 31, 28, 25, 33, 24, 31, … ] </a:t>
            </a:r>
            <a:endParaRPr lang="ru-RU" sz="18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ru-RU" sz="1800" b="0" strike="noStrike" spc="-1">
                <a:solidFill>
                  <a:srgbClr val="FFFFFF"/>
                </a:solidFill>
                <a:latin typeface="JetBrains Mono NL"/>
              </a:rPr>
              <a:t>ans = [25, 56, 84, 109, 142, 166, … ]</a:t>
            </a:r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Задача 1. Перебор символов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0000" y="1325160"/>
            <a:ext cx="9000000" cy="3935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Идея решения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Подстрокой будем считать последовательность символов, которая начинается и заканчивается либо с символа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D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либо с символа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B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и, при этом, рядом с ними нет символа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B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или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D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соответственно.</a:t>
            </a:r>
          </a:p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Если встретили рядом стоящие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B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и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D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, то начинаем подсчет новой подстроки.</a:t>
            </a:r>
          </a:p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 каждой подстроке считаем количество гласных (их только 2: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A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и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E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).</a:t>
            </a:r>
          </a:p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Обновляем максимум, если количество гласных в подстроке не меньше 50.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40000" y="4860000"/>
            <a:ext cx="7668000" cy="706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BAE</a:t>
            </a:r>
            <a:r>
              <a:rPr lang="ru-RU" sz="2000" b="0" strike="noStrike" spc="-1">
                <a:solidFill>
                  <a:srgbClr val="99A8BA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BD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CABAC</a:t>
            </a:r>
            <a:r>
              <a:rPr lang="ru-RU" sz="20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DB</a:t>
            </a:r>
            <a:r>
              <a:rPr lang="ru-RU" sz="2000" b="0" u="dbl" strike="noStrike" spc="-1">
                <a:solidFill>
                  <a:srgbClr val="666666"/>
                </a:solidFill>
                <a:highlight>
                  <a:srgbClr val="FFFF00"/>
                </a:highlight>
                <a:uFillTx/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2000" b="0" u="dbl" strike="noStrike" spc="-1">
                <a:solidFill>
                  <a:srgbClr val="99A8BA"/>
                </a:solidFill>
                <a:uFillTx/>
                <a:latin typeface="Consolas" panose="020B0609020204030204" pitchFamily="49" charset="0"/>
                <a:ea typeface="JetBrains Mono"/>
              </a:rPr>
              <a:t>EDCBBABEBBAE...AECDABBBEADA</a:t>
            </a:r>
            <a:r>
              <a:rPr lang="ru-RU" sz="2000" b="0" u="dbl" strike="noStrike" spc="-1">
                <a:solidFill>
                  <a:srgbClr val="99A8BA"/>
                </a:solidFill>
                <a:highlight>
                  <a:srgbClr val="FFFF00"/>
                </a:highlight>
                <a:uFillTx/>
                <a:latin typeface="Consolas" panose="020B0609020204030204" pitchFamily="49" charset="0"/>
                <a:ea typeface="JetBrains Mono"/>
              </a:rPr>
              <a:t>B</a:t>
            </a:r>
            <a:r>
              <a:rPr lang="ru-RU" sz="2000" b="0" strike="noStrike" spc="-1">
                <a:solidFill>
                  <a:srgbClr val="99A8BA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CB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125"/>
          <p:cNvSpPr txBox="1"/>
          <p:nvPr/>
        </p:nvSpPr>
        <p:spPr>
          <a:xfrm>
            <a:off x="504000" y="1172520"/>
            <a:ext cx="9000000" cy="824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  <a:ea typeface="PingFang SC"/>
              </a:rPr>
              <a:t>4) Найдем максимальное значение числа самолетов и количество таких моментов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  <a:ea typeface="PingFang SC"/>
              </a:rPr>
              <a:t>Задача 2. </a:t>
            </a: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Решение программой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40000" y="2160000"/>
            <a:ext cx="9000000" cy="1294920"/>
          </a:xfrm>
          <a:prstGeom prst="rect">
            <a:avLst/>
          </a:prstGeom>
          <a:solidFill>
            <a:srgbClr val="FEF7DD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M = </a:t>
            </a:r>
            <a:r>
              <a:rPr lang="ru-RU" sz="20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max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(ans)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print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(M)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print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(ans.count(M))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60000" y="226080"/>
            <a:ext cx="9540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Задача 1. Перебор символов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0000" y="1260000"/>
            <a:ext cx="9540000" cy="4214880"/>
          </a:xfrm>
          <a:prstGeom prst="rect">
            <a:avLst/>
          </a:prstGeom>
          <a:solidFill>
            <a:srgbClr val="FEF7DD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k = kmx = 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0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kA = s[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0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].count(</a:t>
            </a:r>
            <a:r>
              <a:rPr lang="ru-RU" sz="18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'A'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 + s[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0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].count(</a:t>
            </a:r>
            <a:r>
              <a:rPr lang="ru-RU" sz="18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'E'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for 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i </a:t>
            </a:r>
            <a:r>
              <a:rPr lang="ru-RU" sz="18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in </a:t>
            </a:r>
            <a:r>
              <a:rPr lang="ru-RU" sz="18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range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r>
              <a:rPr lang="ru-RU" sz="18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, </a:t>
            </a:r>
            <a:r>
              <a:rPr lang="ru-RU" sz="18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len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(s)):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</a:t>
            </a:r>
            <a:r>
              <a:rPr lang="ru-RU" sz="18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if </a:t>
            </a:r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s[i-</a:t>
            </a:r>
            <a:r>
              <a:rPr lang="ru-RU" sz="17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 == </a:t>
            </a:r>
            <a:r>
              <a:rPr lang="ru-RU" sz="17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'D' </a:t>
            </a:r>
            <a:r>
              <a:rPr lang="ru-RU" sz="17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and </a:t>
            </a:r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s[i] == </a:t>
            </a:r>
            <a:r>
              <a:rPr lang="ru-RU" sz="17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'B' </a:t>
            </a:r>
            <a:r>
              <a:rPr lang="ru-RU" sz="17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or </a:t>
            </a:r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s[i-</a:t>
            </a:r>
            <a:r>
              <a:rPr lang="ru-RU" sz="17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 == </a:t>
            </a:r>
            <a:r>
              <a:rPr lang="ru-RU" sz="17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'B' </a:t>
            </a:r>
            <a:r>
              <a:rPr lang="ru-RU" sz="17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and </a:t>
            </a:r>
            <a:r>
              <a:rPr lang="ru-RU" sz="17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s[i] == </a:t>
            </a:r>
            <a:r>
              <a:rPr lang="ru-RU" sz="17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'D'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: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k = 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 </a:t>
            </a:r>
            <a:r>
              <a:rPr lang="ru-RU" sz="1800" b="0" strike="noStrike" spc="-1">
                <a:solidFill>
                  <a:srgbClr val="CCCCCC"/>
                </a:solidFill>
                <a:latin typeface="Consolas" panose="020B0609020204030204" pitchFamily="49" charset="0"/>
                <a:ea typeface="JetBrains Mono"/>
              </a:rPr>
              <a:t># начинаем новую подстроку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        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kA = 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0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    </a:t>
            </a:r>
            <a:r>
              <a:rPr lang="ru-RU" sz="18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else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: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k += 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1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        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kA += s[i].count(</a:t>
            </a:r>
            <a:r>
              <a:rPr lang="ru-RU" sz="18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'A'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 + s[i].count(</a:t>
            </a:r>
            <a:r>
              <a:rPr lang="ru-RU" sz="18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'E'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</a:t>
            </a:r>
            <a:r>
              <a:rPr lang="ru-RU" sz="18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if 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kA &gt;= </a:t>
            </a:r>
            <a:r>
              <a:rPr lang="ru-RU" sz="18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50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: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    kmx = </a:t>
            </a:r>
            <a:r>
              <a:rPr lang="ru-RU" sz="18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max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(k</a:t>
            </a:r>
            <a:r>
              <a:rPr lang="ru-RU" sz="18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, 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kmx)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8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print</a:t>
            </a:r>
            <a:r>
              <a:rPr lang="ru-RU" sz="18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(kmx)</a:t>
            </a:r>
            <a:endParaRPr lang="ru-RU" sz="18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Задача 1. Замена символов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0000" y="1172520"/>
            <a:ext cx="9000000" cy="4317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Идея решения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1) Заменим последовательность символов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BD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и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DB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на последовательность 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«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* *</a:t>
            </a:r>
            <a:r>
              <a:rPr lang="ru-RU" sz="1600" b="0" strike="noStrike" spc="-1">
                <a:solidFill>
                  <a:srgbClr val="000000"/>
                </a:solidFill>
                <a:latin typeface="JetBrains Mono NL"/>
              </a:rPr>
              <a:t>»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2) Разобьем строку на подстроки, используя в качестве разделителя пробел.</a:t>
            </a:r>
          </a:p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3) В каждой подстроке, полученной в пункте 2, посчитаем количество гласных букв. И, найдем строку максимальной длины, с количеством гласных не менее 50. </a:t>
            </a:r>
          </a:p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упрощенного подсчета гласных, можно заменить все символы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E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на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A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(или наоборот).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40000" y="4860360"/>
            <a:ext cx="7668000" cy="706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BAE</a:t>
            </a:r>
            <a:r>
              <a:rPr lang="ru-RU" sz="2200" b="0" strike="noStrike" spc="-1">
                <a:solidFill>
                  <a:srgbClr val="99A8BA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BD</a:t>
            </a:r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CABAC</a:t>
            </a:r>
            <a:r>
              <a:rPr lang="ru-RU" sz="22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DB</a:t>
            </a:r>
            <a:r>
              <a:rPr lang="ru-RU" sz="2200" b="0" u="dbl" strike="noStrike" spc="-1">
                <a:solidFill>
                  <a:srgbClr val="666666"/>
                </a:solidFill>
                <a:highlight>
                  <a:srgbClr val="FFFF00"/>
                </a:highlight>
                <a:uFillTx/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2200" b="0" u="dbl" strike="noStrike" spc="-1">
                <a:solidFill>
                  <a:srgbClr val="99A8BA"/>
                </a:solidFill>
                <a:uFillTx/>
                <a:latin typeface="Consolas" panose="020B0609020204030204" pitchFamily="49" charset="0"/>
                <a:ea typeface="JetBrains Mono"/>
              </a:rPr>
              <a:t>EDCBBABEBBAE...AECDABBBEADA</a:t>
            </a:r>
            <a:r>
              <a:rPr lang="ru-RU" sz="2200" b="0" u="dbl" strike="noStrike" spc="-1">
                <a:solidFill>
                  <a:srgbClr val="99A8BA"/>
                </a:solidFill>
                <a:highlight>
                  <a:srgbClr val="FFFF00"/>
                </a:highlight>
                <a:uFillTx/>
                <a:latin typeface="Consolas" panose="020B0609020204030204" pitchFamily="49" charset="0"/>
                <a:ea typeface="JetBrains Mono"/>
              </a:rPr>
              <a:t>B</a:t>
            </a:r>
            <a:r>
              <a:rPr lang="ru-RU" sz="2200" b="0" strike="noStrike" spc="-1">
                <a:solidFill>
                  <a:srgbClr val="99A8BA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CB</a:t>
            </a:r>
            <a:endParaRPr lang="ru-RU" sz="22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60000" y="226080"/>
            <a:ext cx="9540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Задача 1. Замена символов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0000" y="1620000"/>
            <a:ext cx="9540000" cy="2774880"/>
          </a:xfrm>
          <a:prstGeom prst="rect">
            <a:avLst/>
          </a:prstGeom>
          <a:solidFill>
            <a:srgbClr val="FEF7DD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f = </a:t>
            </a:r>
            <a:r>
              <a:rPr lang="ru-RU" sz="22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open</a:t>
            </a:r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</a:t>
            </a:r>
            <a:r>
              <a:rPr lang="ru-RU" sz="22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"..."</a:t>
            </a:r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</a:t>
            </a:r>
            <a:endParaRPr lang="ru-RU" sz="22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s = f.readline()</a:t>
            </a:r>
            <a:endParaRPr lang="ru-RU" sz="22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s = s.replace(</a:t>
            </a:r>
            <a:r>
              <a:rPr lang="ru-RU" sz="22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'E'</a:t>
            </a:r>
            <a:r>
              <a:rPr lang="ru-RU" sz="22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,</a:t>
            </a:r>
            <a:r>
              <a:rPr lang="ru-RU" sz="22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'A'</a:t>
            </a:r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</a:t>
            </a:r>
            <a:endParaRPr lang="ru-RU" sz="22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s = s.replace(</a:t>
            </a:r>
            <a:r>
              <a:rPr lang="ru-RU" sz="22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'DB'</a:t>
            </a:r>
            <a:r>
              <a:rPr lang="ru-RU" sz="22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, </a:t>
            </a:r>
            <a:r>
              <a:rPr lang="ru-RU" sz="22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'* *'</a:t>
            </a:r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).replace(</a:t>
            </a:r>
            <a:r>
              <a:rPr lang="ru-RU" sz="22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'BD'</a:t>
            </a:r>
            <a:r>
              <a:rPr lang="ru-RU" sz="22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, </a:t>
            </a:r>
            <a:r>
              <a:rPr lang="ru-RU" sz="22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'* *'</a:t>
            </a:r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).split()</a:t>
            </a:r>
            <a:endParaRPr lang="ru-RU" sz="22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s1 = [</a:t>
            </a:r>
            <a:r>
              <a:rPr lang="ru-RU" sz="22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len</a:t>
            </a:r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(i) </a:t>
            </a:r>
            <a:r>
              <a:rPr lang="ru-RU" sz="22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for </a:t>
            </a:r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i </a:t>
            </a:r>
            <a:r>
              <a:rPr lang="ru-RU" sz="22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in </a:t>
            </a:r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s </a:t>
            </a:r>
            <a:r>
              <a:rPr lang="ru-RU" sz="22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if </a:t>
            </a:r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i.count(</a:t>
            </a:r>
            <a:r>
              <a:rPr lang="ru-RU" sz="22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'A'</a:t>
            </a:r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) &gt;= </a:t>
            </a:r>
            <a:r>
              <a:rPr lang="ru-RU" sz="2200" b="0" strike="noStrike" spc="-1">
                <a:solidFill>
                  <a:srgbClr val="5684AD"/>
                </a:solidFill>
                <a:latin typeface="Consolas" panose="020B0609020204030204" pitchFamily="49" charset="0"/>
                <a:ea typeface="JetBrains Mono"/>
              </a:rPr>
              <a:t>50</a:t>
            </a:r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]</a:t>
            </a:r>
            <a:endParaRPr lang="ru-RU" sz="22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2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print</a:t>
            </a:r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</a:t>
            </a:r>
            <a:r>
              <a:rPr lang="ru-RU" sz="22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max</a:t>
            </a:r>
            <a:r>
              <a:rPr lang="ru-RU" sz="22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(s1))</a:t>
            </a:r>
            <a:endParaRPr lang="ru-RU" sz="22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0000" y="1048320"/>
            <a:ext cx="9000000" cy="571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Решение в стиле Python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Вопрос 24. Обработка текстового файла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0000" y="1325160"/>
            <a:ext cx="9000000" cy="1750320"/>
          </a:xfrm>
          <a:prstGeom prst="rect">
            <a:avLst/>
          </a:prstGeom>
          <a:solidFill>
            <a:srgbClr val="F6FCF2"/>
          </a:solidFill>
          <a:ln w="0">
            <a:solidFill>
              <a:srgbClr val="CCCCCC"/>
            </a:solidFill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100" b="1" strike="noStrike" spc="-1">
                <a:solidFill>
                  <a:srgbClr val="000000"/>
                </a:solidFill>
                <a:latin typeface="Arial"/>
              </a:rPr>
              <a:t>Задача 2 (</a:t>
            </a:r>
            <a:r>
              <a:rPr lang="ru-RU" sz="2100" b="1" strike="noStrike" spc="-1">
                <a:solidFill>
                  <a:srgbClr val="191C1F"/>
                </a:solidFill>
                <a:latin typeface="RobotoCondensed-Regular"/>
                <a:ea typeface="RobotoCondensed-Regular"/>
              </a:rPr>
              <a:t>39975</a:t>
            </a:r>
            <a:r>
              <a:rPr lang="ru-RU" sz="2100" b="1" strike="noStrike" spc="-1">
                <a:solidFill>
                  <a:srgbClr val="000000"/>
                </a:solidFill>
                <a:latin typeface="Arial"/>
              </a:rPr>
              <a:t>).</a:t>
            </a:r>
            <a:r>
              <a:rPr lang="ru-RU" sz="2100" b="0" strike="noStrike" spc="-1">
                <a:solidFill>
                  <a:srgbClr val="000000"/>
                </a:solidFill>
                <a:latin typeface="Arial"/>
              </a:rPr>
              <a:t> Текстовый файл состоит не более чем из 1 000 000 символов </a:t>
            </a:r>
            <a:r>
              <a:rPr lang="ru-RU" sz="2100" b="0" strike="noStrike" spc="-1">
                <a:solidFill>
                  <a:srgbClr val="000000"/>
                </a:solidFill>
                <a:latin typeface="JetBrains Mono NL"/>
              </a:rPr>
              <a:t>A</a:t>
            </a:r>
            <a:r>
              <a:rPr lang="ru-RU" sz="21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ru-RU" sz="2100" b="0" strike="noStrike" spc="-1">
                <a:solidFill>
                  <a:srgbClr val="000000"/>
                </a:solidFill>
                <a:latin typeface="JetBrains Mono NL"/>
              </a:rPr>
              <a:t>B</a:t>
            </a:r>
            <a:r>
              <a:rPr lang="ru-RU" sz="21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ru-RU" sz="2100" b="0" strike="noStrike" spc="-1">
                <a:solidFill>
                  <a:srgbClr val="000000"/>
                </a:solidFill>
                <a:latin typeface="JetBrains Mono NL"/>
              </a:rPr>
              <a:t>C</a:t>
            </a:r>
            <a:r>
              <a:rPr lang="ru-RU" sz="21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ru-RU" sz="2100" b="0" strike="noStrike" spc="-1">
                <a:solidFill>
                  <a:srgbClr val="000000"/>
                </a:solidFill>
                <a:latin typeface="JetBrains Mono NL"/>
              </a:rPr>
              <a:t>D</a:t>
            </a:r>
            <a:r>
              <a:rPr lang="ru-RU" sz="2100" b="0" strike="noStrike" spc="-1">
                <a:solidFill>
                  <a:srgbClr val="000000"/>
                </a:solidFill>
                <a:latin typeface="Arial"/>
              </a:rPr>
              <a:t> и </a:t>
            </a:r>
            <a:r>
              <a:rPr lang="ru-RU" sz="2100" b="0" strike="noStrike" spc="-1">
                <a:solidFill>
                  <a:srgbClr val="000000"/>
                </a:solidFill>
                <a:latin typeface="JetBrains Mono NL"/>
              </a:rPr>
              <a:t>E</a:t>
            </a:r>
            <a:r>
              <a:rPr lang="ru-RU" sz="2100" b="0" strike="noStrike" spc="-1">
                <a:solidFill>
                  <a:srgbClr val="000000"/>
                </a:solidFill>
                <a:latin typeface="Arial"/>
              </a:rPr>
              <a:t>. </a:t>
            </a:r>
          </a:p>
          <a:p>
            <a:r>
              <a:rPr lang="ru-RU" sz="2100" b="0" strike="noStrike" spc="-1">
                <a:solidFill>
                  <a:srgbClr val="000000"/>
                </a:solidFill>
                <a:latin typeface="Arial"/>
              </a:rPr>
              <a:t>Определите максимальное количество идущих подряд символов, содержащих </a:t>
            </a:r>
            <a:r>
              <a:rPr lang="ru-RU" sz="2100" b="1" strike="noStrike" spc="-1">
                <a:solidFill>
                  <a:srgbClr val="000000"/>
                </a:solidFill>
                <a:latin typeface="Arial"/>
              </a:rPr>
              <a:t>не более 5 букв </a:t>
            </a:r>
            <a:r>
              <a:rPr lang="ru-RU" sz="2100" b="1" strike="noStrike" spc="-1">
                <a:solidFill>
                  <a:srgbClr val="000000"/>
                </a:solidFill>
                <a:latin typeface="JetBrains Mono NL"/>
              </a:rPr>
              <a:t>A</a:t>
            </a:r>
            <a:r>
              <a:rPr lang="ru-RU" sz="2100" b="0" strike="noStrike" spc="-1">
                <a:solidFill>
                  <a:srgbClr val="000000"/>
                </a:solidFill>
                <a:latin typeface="Arial"/>
              </a:rPr>
              <a:t>, но </a:t>
            </a:r>
            <a:r>
              <a:rPr lang="ru-RU" sz="2100" b="1" strike="noStrike" spc="-1">
                <a:solidFill>
                  <a:srgbClr val="000000"/>
                </a:solidFill>
                <a:latin typeface="Arial"/>
              </a:rPr>
              <a:t>не менее двадцати букв </a:t>
            </a:r>
            <a:r>
              <a:rPr lang="ru-RU" sz="2100" b="1" strike="noStrike" spc="-1">
                <a:solidFill>
                  <a:srgbClr val="000000"/>
                </a:solidFill>
                <a:latin typeface="JetBrains Mono NL"/>
              </a:rPr>
              <a:t>D</a:t>
            </a:r>
            <a:r>
              <a:rPr lang="ru-RU" sz="2100" b="0" strike="noStrike" spc="-1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7040" y="3149640"/>
            <a:ext cx="9000000" cy="2488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Пример </a:t>
            </a:r>
            <a:r>
              <a:rPr lang="ru-RU" sz="1600" b="1" strike="noStrike" spc="-1">
                <a:solidFill>
                  <a:srgbClr val="000000"/>
                </a:solidFill>
                <a:latin typeface="JetBrains Mono"/>
                <a:ea typeface="JetBrains Mono"/>
              </a:rPr>
              <a:t>1 </a:t>
            </a:r>
            <a:r>
              <a:rPr lang="ru-RU" sz="1600" b="1" strike="noStrike" spc="-1">
                <a:solidFill>
                  <a:srgbClr val="000000"/>
                </a:solidFill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1600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1" strike="noStrike" spc="-1">
                <a:solidFill>
                  <a:srgbClr val="000000"/>
                </a:solidFill>
                <a:latin typeface="Consolas" panose="020B0609020204030204" pitchFamily="49" charset="0"/>
                <a:ea typeface="JetBrains Mono"/>
              </a:rPr>
              <a:t>DDDDD</a:t>
            </a:r>
            <a:r>
              <a:rPr lang="ru-RU" sz="1600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1" strike="noStrike" spc="-1">
                <a:solidFill>
                  <a:srgbClr val="000000"/>
                </a:solidFill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1600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1" u="sng" strike="noStrike" spc="-1">
                <a:solidFill>
                  <a:srgbClr val="000000"/>
                </a:solidFill>
                <a:uFillTx/>
                <a:latin typeface="Consolas" panose="020B0609020204030204" pitchFamily="49" charset="0"/>
                <a:ea typeface="JetBrains Mono"/>
              </a:rPr>
              <a:t>CDDDDDCDDDB</a:t>
            </a:r>
            <a:r>
              <a:rPr lang="ru-RU" sz="1600" b="1" u="sng" strike="noStrike" spc="-1">
                <a:solidFill>
                  <a:srgbClr val="000000"/>
                </a:solidFill>
                <a:highlight>
                  <a:srgbClr val="FFFF00"/>
                </a:highlight>
                <a:uFillTx/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1" u="sng" strike="noStrike" spc="-1">
                <a:solidFill>
                  <a:srgbClr val="000000"/>
                </a:solidFill>
                <a:uFillTx/>
                <a:latin typeface="Consolas" panose="020B0609020204030204" pitchFamily="49" charset="0"/>
                <a:ea typeface="JetBrains Mono"/>
              </a:rPr>
              <a:t>BDDDDB</a:t>
            </a:r>
            <a:r>
              <a:rPr lang="ru-RU" sz="1600" b="1" u="sng" strike="noStrike" spc="-1">
                <a:solidFill>
                  <a:srgbClr val="000000"/>
                </a:solidFill>
                <a:highlight>
                  <a:srgbClr val="FFFF00"/>
                </a:highlight>
                <a:uFillTx/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1" u="sng" strike="noStrike" spc="-1">
                <a:solidFill>
                  <a:srgbClr val="000000"/>
                </a:solidFill>
                <a:uFillTx/>
                <a:latin typeface="Consolas" panose="020B0609020204030204" pitchFamily="49" charset="0"/>
                <a:ea typeface="JetBrains Mono"/>
              </a:rPr>
              <a:t>EEECD</a:t>
            </a:r>
            <a:r>
              <a:rPr lang="ru-RU" sz="1600" b="0" u="sng" strike="noStrike" spc="-1">
                <a:solidFill>
                  <a:srgbClr val="99A8BA"/>
                </a:solidFill>
                <a:highlight>
                  <a:srgbClr val="FFFF00"/>
                </a:highlight>
                <a:uFillTx/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u="sng" strike="noStrike" spc="-1">
                <a:solidFill>
                  <a:srgbClr val="99A8BA"/>
                </a:solidFill>
                <a:uFillTx/>
                <a:latin typeface="Consolas" panose="020B0609020204030204" pitchFamily="49" charset="0"/>
                <a:ea typeface="JetBrains Mono"/>
              </a:rPr>
              <a:t>BDDDE</a:t>
            </a:r>
            <a:r>
              <a:rPr lang="ru-RU" sz="1600" b="0" u="sng" strike="noStrike" spc="-1">
                <a:solidFill>
                  <a:srgbClr val="99A8BA"/>
                </a:solidFill>
                <a:highlight>
                  <a:srgbClr val="FFFF00"/>
                </a:highlight>
                <a:uFillTx/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u="sng" strike="noStrike" spc="-1">
                <a:solidFill>
                  <a:srgbClr val="99A8BA"/>
                </a:solidFill>
                <a:uFillTx/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1600" b="0" u="sng" strike="noStrike" spc="-1">
                <a:solidFill>
                  <a:srgbClr val="99A8BA"/>
                </a:solidFill>
                <a:highlight>
                  <a:srgbClr val="FFFF00"/>
                </a:highlight>
                <a:uFillTx/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u="sng" strike="noStrike" spc="-1">
                <a:solidFill>
                  <a:srgbClr val="99A8BA"/>
                </a:solidFill>
                <a:uFillTx/>
                <a:latin typeface="Consolas" panose="020B0609020204030204" pitchFamily="49" charset="0"/>
                <a:ea typeface="JetBrains Mono"/>
              </a:rPr>
              <a:t>BDDDDD</a:t>
            </a:r>
            <a:r>
              <a:rPr lang="ru-RU" sz="1600" b="0" strike="noStrike" spc="-1">
                <a:solidFill>
                  <a:srgbClr val="99A8BA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EDDDBDD</a:t>
            </a:r>
            <a:r>
              <a:rPr lang="ru-RU" sz="1600" b="0" strike="noStrike" spc="-1">
                <a:solidFill>
                  <a:srgbClr val="99A8BA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BD</a:t>
            </a:r>
            <a:r>
              <a:rPr lang="ru-RU" sz="1600" b="0" strike="noStrike" spc="-1">
                <a:solidFill>
                  <a:srgbClr val="99A8BA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DBDDDDDBBB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900" b="0" strike="noStrike" spc="-1">
                <a:solidFill>
                  <a:srgbClr val="666666"/>
                </a:solidFill>
                <a:latin typeface="JetBrains Mono NL"/>
                <a:ea typeface="JetBrains Mono"/>
              </a:rPr>
              <a:t>Ответ: </a:t>
            </a:r>
            <a:r>
              <a:rPr lang="ru-RU" sz="1900" b="1" strike="noStrike" spc="-1">
                <a:solidFill>
                  <a:srgbClr val="666666"/>
                </a:solidFill>
                <a:latin typeface="JetBrains Mono NL"/>
                <a:ea typeface="JetBrains Mono"/>
              </a:rPr>
              <a:t>39</a:t>
            </a:r>
            <a:endParaRPr lang="ru-RU" sz="1900" b="0" strike="noStrike" spc="-1">
              <a:solidFill>
                <a:srgbClr val="000000"/>
              </a:solidFill>
              <a:latin typeface="Arial"/>
            </a:endParaRPr>
          </a:p>
          <a:p>
            <a:endParaRPr lang="ru-RU" sz="19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JetBrains Mono"/>
                <a:ea typeface="JetBrains Mono"/>
              </a:rPr>
              <a:t>Пример </a:t>
            </a:r>
            <a:r>
              <a:rPr lang="ru-RU" sz="1600" b="1" strike="noStrike" spc="-1">
                <a:solidFill>
                  <a:srgbClr val="000000"/>
                </a:solidFill>
                <a:latin typeface="JetBrains Mono"/>
                <a:ea typeface="JetBrains Mono"/>
              </a:rPr>
              <a:t>2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onsolas" panose="020B0609020204030204" pitchFamily="49" charset="0"/>
                <a:ea typeface="JetBrains Mono"/>
              </a:rPr>
              <a:t>DD...</a:t>
            </a:r>
            <a:r>
              <a:rPr lang="ru-RU" sz="16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DAAAAAAAAADDD</a:t>
            </a:r>
            <a:r>
              <a:rPr lang="ru-RU" sz="1600" b="0" strike="noStrike" spc="-1">
                <a:solidFill>
                  <a:srgbClr val="000000"/>
                </a:solidFill>
                <a:latin typeface="Consolas" panose="020B0609020204030204" pitchFamily="49" charset="0"/>
                <a:ea typeface="JetBrains Mono"/>
              </a:rPr>
              <a:t>...DDDCDDDB</a:t>
            </a:r>
            <a:r>
              <a:rPr lang="ru-RU" sz="16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AAAAAA</a:t>
            </a:r>
            <a:r>
              <a:rPr lang="ru-RU" sz="1600" b="0" strike="noStrike" spc="-1">
                <a:solidFill>
                  <a:srgbClr val="000000"/>
                </a:solidFill>
                <a:latin typeface="Consolas" panose="020B0609020204030204" pitchFamily="49" charset="0"/>
                <a:ea typeface="JetBrains Mono"/>
              </a:rPr>
              <a:t>BDDDDB</a:t>
            </a:r>
            <a:r>
              <a:rPr lang="ru-RU" sz="16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000000"/>
                </a:solidFill>
                <a:latin typeface="Consolas" panose="020B0609020204030204" pitchFamily="49" charset="0"/>
                <a:ea typeface="JetBrains Mono"/>
              </a:rPr>
              <a:t>EEECD</a:t>
            </a:r>
            <a:r>
              <a:rPr lang="ru-RU" sz="1600" b="0" u="sng" strike="noStrike" spc="-1">
                <a:solidFill>
                  <a:srgbClr val="000000"/>
                </a:solidFill>
                <a:highlight>
                  <a:srgbClr val="FFFF00"/>
                </a:highlight>
                <a:uFillTx/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u="sng" strike="noStrike" spc="-1">
                <a:solidFill>
                  <a:srgbClr val="000000"/>
                </a:solidFill>
                <a:uFillTx/>
                <a:latin typeface="Consolas" panose="020B0609020204030204" pitchFamily="49" charset="0"/>
                <a:ea typeface="JetBrains Mono"/>
              </a:rPr>
              <a:t>BDDDE</a:t>
            </a:r>
            <a:r>
              <a:rPr lang="ru-RU" sz="1600" b="0" u="sng" strike="noStrike" spc="-1">
                <a:solidFill>
                  <a:srgbClr val="000000"/>
                </a:solidFill>
                <a:highlight>
                  <a:srgbClr val="FFFF00"/>
                </a:highlight>
                <a:uFillTx/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u="sng" strike="noStrike" spc="-1">
                <a:solidFill>
                  <a:srgbClr val="000000"/>
                </a:solidFill>
                <a:uFillTx/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1600" b="0" u="sng" strike="noStrike" spc="-1">
                <a:solidFill>
                  <a:srgbClr val="000000"/>
                </a:solidFill>
                <a:highlight>
                  <a:srgbClr val="FFFF00"/>
                </a:highlight>
                <a:uFillTx/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u="sng" strike="noStrike" spc="-1">
                <a:solidFill>
                  <a:srgbClr val="000000"/>
                </a:solidFill>
                <a:uFillTx/>
                <a:latin typeface="Consolas" panose="020B0609020204030204" pitchFamily="49" charset="0"/>
                <a:ea typeface="JetBrains Mono"/>
              </a:rPr>
              <a:t>BDD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Задача 2. Перебор символов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0000" y="1202760"/>
            <a:ext cx="9000000" cy="3269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Идея решения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Необходимо рассмотреть все подстроки содержащие пять символов </a:t>
            </a:r>
            <a:r>
              <a:rPr lang="ru-RU" sz="1800" b="0" strike="noStrike" spc="-1">
                <a:solidFill>
                  <a:srgbClr val="000000"/>
                </a:solidFill>
                <a:latin typeface="JetBrains Mono NL"/>
              </a:rPr>
              <a:t>A.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Если пронумеровать все символы </a:t>
            </a:r>
            <a:r>
              <a:rPr lang="ru-RU" sz="1800" b="0" strike="noStrike" spc="-1">
                <a:solidFill>
                  <a:srgbClr val="000000"/>
                </a:solidFill>
                <a:latin typeface="JetBrains Mono NL"/>
              </a:rPr>
              <a:t>A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, то подстроки, содержащие пять символов </a:t>
            </a:r>
            <a:r>
              <a:rPr lang="ru-RU" sz="1800" b="0" strike="noStrike" spc="-1">
                <a:solidFill>
                  <a:srgbClr val="000000"/>
                </a:solidFill>
                <a:latin typeface="JetBrains Mono NL"/>
              </a:rPr>
              <a:t>А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находятся между символами </a:t>
            </a:r>
            <a:r>
              <a:rPr lang="ru-RU" sz="1800" b="0" strike="noStrike" spc="-1">
                <a:solidFill>
                  <a:srgbClr val="000000"/>
                </a:solidFill>
                <a:latin typeface="JetBrains Mono NL"/>
              </a:rPr>
              <a:t>А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, имеющими разницу в индексах равную 6 (кроме подстрок от начала строки до 6-го символа </a:t>
            </a:r>
            <a:r>
              <a:rPr lang="ru-RU" sz="1800" b="0" strike="noStrike" spc="-1">
                <a:solidFill>
                  <a:srgbClr val="000000"/>
                </a:solidFill>
                <a:latin typeface="JetBrains Mono NL"/>
              </a:rPr>
              <a:t>А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, или с 6-го символа </a:t>
            </a:r>
            <a:r>
              <a:rPr lang="ru-RU" sz="1800" b="0" strike="noStrike" spc="-1">
                <a:solidFill>
                  <a:srgbClr val="000000"/>
                </a:solidFill>
                <a:latin typeface="JetBrains Mono NL"/>
              </a:rPr>
              <a:t>А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, считая с конца до окончания строки; не включая сам 6-й символ </a:t>
            </a:r>
            <a:r>
              <a:rPr lang="ru-RU" sz="1800" b="0" strike="noStrike" spc="-1">
                <a:solidFill>
                  <a:srgbClr val="000000"/>
                </a:solidFill>
                <a:latin typeface="JetBrains Mono NL"/>
              </a:rPr>
              <a:t>А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).</a:t>
            </a:r>
          </a:p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удобства сформируем массив, хранящий индексы символов </a:t>
            </a:r>
            <a:r>
              <a:rPr lang="ru-RU" sz="1800" b="0" strike="noStrike" spc="-1">
                <a:solidFill>
                  <a:srgbClr val="000000"/>
                </a:solidFill>
                <a:latin typeface="JetBrains Mono NL"/>
              </a:rPr>
              <a:t>A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 в исходной строке.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0000" y="4184640"/>
            <a:ext cx="9000000" cy="1395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600" b="0" strike="noStrike" spc="-1" baseline="-8000">
                <a:solidFill>
                  <a:srgbClr val="666666"/>
                </a:solidFill>
                <a:latin typeface="JetBrains Mono"/>
                <a:ea typeface="JetBrains Mono"/>
              </a:rPr>
              <a:t>  </a:t>
            </a:r>
            <a:r>
              <a:rPr lang="en-US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 </a:t>
            </a:r>
            <a:r>
              <a:rPr lang="ru-RU" sz="1600" b="0" strike="noStrike" spc="-1" baseline="-8000" smtClean="0">
                <a:solidFill>
                  <a:srgbClr val="666666"/>
                </a:solidFill>
                <a:highlight>
                  <a:srgbClr val="FFFF00"/>
                </a:highlight>
                <a:latin typeface="JetBrains Mono"/>
                <a:ea typeface="JetBrains Mono"/>
              </a:rPr>
              <a:t>0</a:t>
            </a:r>
            <a:r>
              <a:rPr lang="ru-RU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        </a:t>
            </a:r>
            <a:r>
              <a:rPr lang="en-US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    </a:t>
            </a:r>
            <a:r>
              <a:rPr lang="ru-RU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-8000">
                <a:solidFill>
                  <a:srgbClr val="666666"/>
                </a:solidFill>
                <a:highlight>
                  <a:srgbClr val="FFFF00"/>
                </a:highlight>
                <a:latin typeface="JetBrains Mono"/>
                <a:ea typeface="JetBrains Mono"/>
              </a:rPr>
              <a:t>1</a:t>
            </a:r>
            <a:r>
              <a:rPr lang="ru-RU" sz="1600" b="0" strike="noStrike" spc="-1" baseline="-800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en-US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 </a:t>
            </a:r>
            <a:r>
              <a:rPr lang="ru-RU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-8000">
                <a:solidFill>
                  <a:srgbClr val="666666"/>
                </a:solidFill>
                <a:highlight>
                  <a:srgbClr val="FFFF00"/>
                </a:highlight>
                <a:latin typeface="JetBrains Mono"/>
                <a:ea typeface="JetBrains Mono"/>
              </a:rPr>
              <a:t>2</a:t>
            </a:r>
            <a:r>
              <a:rPr lang="ru-RU" sz="1600" b="0" strike="noStrike" spc="-1" baseline="-8000">
                <a:solidFill>
                  <a:srgbClr val="666666"/>
                </a:solidFill>
                <a:latin typeface="JetBrains Mono"/>
                <a:ea typeface="JetBrains Mono"/>
              </a:rPr>
              <a:t>                 </a:t>
            </a:r>
            <a:r>
              <a:rPr lang="en-US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            </a:t>
            </a:r>
            <a:r>
              <a:rPr lang="ru-RU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  </a:t>
            </a:r>
            <a:r>
              <a:rPr lang="ru-RU" sz="1600" b="0" strike="noStrike" spc="-1" baseline="-8000">
                <a:solidFill>
                  <a:srgbClr val="666666"/>
                </a:solidFill>
                <a:highlight>
                  <a:srgbClr val="FFFF00"/>
                </a:highlight>
                <a:latin typeface="JetBrains Mono"/>
                <a:ea typeface="JetBrains Mono"/>
              </a:rPr>
              <a:t>3</a:t>
            </a:r>
            <a:r>
              <a:rPr lang="ru-RU" sz="1600" b="0" strike="noStrike" spc="-1" baseline="-8000">
                <a:solidFill>
                  <a:srgbClr val="666666"/>
                </a:solidFill>
                <a:latin typeface="JetBrains Mono"/>
                <a:ea typeface="JetBrains Mono"/>
              </a:rPr>
              <a:t>        </a:t>
            </a:r>
            <a:r>
              <a:rPr lang="en-US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en-US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       </a:t>
            </a:r>
            <a:r>
              <a:rPr lang="ru-RU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-8000">
                <a:solidFill>
                  <a:srgbClr val="666666"/>
                </a:solidFill>
                <a:highlight>
                  <a:srgbClr val="FFFF00"/>
                </a:highlight>
                <a:latin typeface="JetBrains Mono"/>
                <a:ea typeface="JetBrains Mono"/>
              </a:rPr>
              <a:t>4</a:t>
            </a:r>
            <a:r>
              <a:rPr lang="ru-RU" sz="1600" b="0" strike="noStrike" spc="-1" baseline="-8000">
                <a:solidFill>
                  <a:srgbClr val="666666"/>
                </a:solidFill>
                <a:latin typeface="JetBrains Mono"/>
                <a:ea typeface="JetBrains Mono"/>
              </a:rPr>
              <a:t>       </a:t>
            </a:r>
            <a:r>
              <a:rPr lang="en-US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   </a:t>
            </a:r>
            <a:r>
              <a:rPr lang="ru-RU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  </a:t>
            </a:r>
            <a:r>
              <a:rPr lang="ru-RU" sz="1600" b="0" strike="noStrike" spc="-1" baseline="-8000">
                <a:solidFill>
                  <a:srgbClr val="666666"/>
                </a:solidFill>
                <a:highlight>
                  <a:srgbClr val="FFFF00"/>
                </a:highlight>
                <a:latin typeface="JetBrains Mono"/>
                <a:ea typeface="JetBrains Mono"/>
              </a:rPr>
              <a:t>5</a:t>
            </a:r>
            <a:r>
              <a:rPr lang="ru-RU" sz="1600" b="0" strike="noStrike" spc="-1" baseline="-8000">
                <a:solidFill>
                  <a:srgbClr val="666666"/>
                </a:solidFill>
                <a:latin typeface="JetBrains Mono"/>
                <a:ea typeface="JetBrains Mono"/>
              </a:rPr>
              <a:t>       </a:t>
            </a:r>
            <a:r>
              <a:rPr lang="en-US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       </a:t>
            </a:r>
            <a:r>
              <a:rPr lang="ru-RU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 </a:t>
            </a:r>
            <a:r>
              <a:rPr lang="ru-RU" sz="1600" b="0" strike="noStrike" spc="-1" baseline="-8000">
                <a:solidFill>
                  <a:srgbClr val="666666"/>
                </a:solidFill>
                <a:highlight>
                  <a:srgbClr val="FFFF00"/>
                </a:highlight>
                <a:latin typeface="JetBrains Mono"/>
                <a:ea typeface="JetBrains Mono"/>
              </a:rPr>
              <a:t>6</a:t>
            </a:r>
            <a:r>
              <a:rPr lang="ru-RU" sz="1600" b="0" strike="noStrike" spc="-1" baseline="-8000">
                <a:solidFill>
                  <a:srgbClr val="666666"/>
                </a:solidFill>
                <a:latin typeface="JetBrains Mono"/>
                <a:ea typeface="JetBrains Mono"/>
              </a:rPr>
              <a:t>  </a:t>
            </a:r>
            <a:r>
              <a:rPr lang="en-US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 </a:t>
            </a:r>
            <a:r>
              <a:rPr lang="ru-RU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-8000">
                <a:solidFill>
                  <a:srgbClr val="666666"/>
                </a:solidFill>
                <a:highlight>
                  <a:srgbClr val="FFFF00"/>
                </a:highlight>
                <a:latin typeface="JetBrains Mono"/>
                <a:ea typeface="JetBrains Mono"/>
              </a:rPr>
              <a:t>7</a:t>
            </a:r>
            <a:r>
              <a:rPr lang="ru-RU" sz="1600" b="0" strike="noStrike" spc="-1" baseline="-8000">
                <a:solidFill>
                  <a:srgbClr val="666666"/>
                </a:solidFill>
                <a:latin typeface="JetBrains Mono"/>
                <a:ea typeface="JetBrains Mono"/>
              </a:rPr>
              <a:t>   </a:t>
            </a:r>
            <a:r>
              <a:rPr lang="en-US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     </a:t>
            </a:r>
            <a:r>
              <a:rPr lang="ru-RU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       </a:t>
            </a:r>
            <a:r>
              <a:rPr lang="ru-RU" sz="1600" b="0" strike="noStrike" spc="-1" baseline="-8000">
                <a:solidFill>
                  <a:srgbClr val="666666"/>
                </a:solidFill>
                <a:highlight>
                  <a:srgbClr val="FFFF00"/>
                </a:highlight>
                <a:latin typeface="JetBrains Mono"/>
                <a:ea typeface="JetBrains Mono"/>
              </a:rPr>
              <a:t>8</a:t>
            </a:r>
            <a:r>
              <a:rPr lang="ru-RU" sz="1600" b="0" strike="noStrike" spc="-1" baseline="-8000">
                <a:solidFill>
                  <a:srgbClr val="666666"/>
                </a:solidFill>
                <a:latin typeface="JetBrains Mono"/>
                <a:ea typeface="JetBrains Mono"/>
              </a:rPr>
              <a:t>            </a:t>
            </a:r>
            <a:r>
              <a:rPr lang="en-US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       </a:t>
            </a:r>
            <a:r>
              <a:rPr lang="ru-RU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-8000">
                <a:solidFill>
                  <a:srgbClr val="666666"/>
                </a:solidFill>
                <a:highlight>
                  <a:srgbClr val="FFFF00"/>
                </a:highlight>
                <a:latin typeface="JetBrains Mono"/>
                <a:ea typeface="JetBrains Mono"/>
              </a:rPr>
              <a:t>9</a:t>
            </a:r>
            <a:r>
              <a:rPr lang="ru-RU" sz="1600" b="0" strike="noStrike" spc="-1" baseline="-8000">
                <a:solidFill>
                  <a:srgbClr val="666666"/>
                </a:solidFill>
                <a:latin typeface="JetBrains Mono"/>
                <a:ea typeface="JetBrains Mono"/>
              </a:rPr>
              <a:t>   </a:t>
            </a:r>
            <a:r>
              <a:rPr lang="en-US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  </a:t>
            </a:r>
            <a:r>
              <a:rPr lang="ru-RU" sz="1600" b="0" strike="noStrike" spc="-1" baseline="-8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-8000">
                <a:solidFill>
                  <a:srgbClr val="666666"/>
                </a:solidFill>
                <a:highlight>
                  <a:srgbClr val="FFFF00"/>
                </a:highlight>
                <a:latin typeface="JetBrains Mono"/>
                <a:ea typeface="JetBrains Mono"/>
              </a:rPr>
              <a:t>10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1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DDDDD</a:t>
            </a:r>
            <a:r>
              <a:rPr lang="ru-RU" sz="1600" b="1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1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1600" b="1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1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CDDDDDCDDDB</a:t>
            </a:r>
            <a:r>
              <a:rPr lang="ru-RU" sz="1600" b="1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1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BDDDDB</a:t>
            </a:r>
            <a:r>
              <a:rPr lang="ru-RU" sz="1600" b="1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1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EEECD</a:t>
            </a:r>
            <a:r>
              <a:rPr lang="ru-RU" sz="1600" b="1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1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BDDDE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BDDDDD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EDDDBDD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BD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DBDDDDDBBB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0" strike="noStrike" spc="-1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1  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7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9            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21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28 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34  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40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42    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49   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57  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60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360000" y="1172520"/>
            <a:ext cx="9000000" cy="623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Сформируем массив с индексами символов </a:t>
            </a:r>
            <a:r>
              <a:rPr lang="ru-RU" sz="2000" b="0" strike="noStrike" spc="-1">
                <a:solidFill>
                  <a:srgbClr val="000000"/>
                </a:solidFill>
                <a:latin typeface="JetBrains Mono NL"/>
              </a:rPr>
              <a:t>A</a:t>
            </a: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 исходной строки</a:t>
            </a: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3600" b="0" strike="noStrike" spc="-1">
                <a:solidFill>
                  <a:srgbClr val="000000"/>
                </a:solidFill>
                <a:latin typeface="Arial"/>
              </a:rPr>
              <a:t>Задача 2. Перебор символов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4000" y="1789920"/>
            <a:ext cx="9000000" cy="1630440"/>
          </a:xfrm>
          <a:prstGeom prst="rect">
            <a:avLst/>
          </a:prstGeom>
          <a:solidFill>
            <a:srgbClr val="FEF7DD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a = []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for 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i </a:t>
            </a:r>
            <a:r>
              <a:rPr lang="ru-RU" sz="20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in </a:t>
            </a:r>
            <a:r>
              <a:rPr lang="ru-RU" sz="20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range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</a:t>
            </a:r>
            <a:r>
              <a:rPr lang="ru-RU" sz="2000" b="0" strike="noStrike" spc="-1">
                <a:solidFill>
                  <a:srgbClr val="7572B9"/>
                </a:solidFill>
                <a:latin typeface="Consolas" panose="020B0609020204030204" pitchFamily="49" charset="0"/>
                <a:ea typeface="JetBrains Mono"/>
              </a:rPr>
              <a:t>len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(s)):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</a:t>
            </a:r>
            <a:r>
              <a:rPr lang="ru-RU" sz="2000" b="0" strike="noStrike" spc="-1">
                <a:solidFill>
                  <a:srgbClr val="BF6426"/>
                </a:solidFill>
                <a:latin typeface="Consolas" panose="020B0609020204030204" pitchFamily="49" charset="0"/>
                <a:ea typeface="JetBrains Mono"/>
              </a:rPr>
              <a:t>if 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s[i] == </a:t>
            </a:r>
            <a:r>
              <a:rPr lang="ru-RU" sz="2000" b="0" strike="noStrike" spc="-1">
                <a:solidFill>
                  <a:srgbClr val="587647"/>
                </a:solidFill>
                <a:latin typeface="Consolas" panose="020B0609020204030204" pitchFamily="49" charset="0"/>
                <a:ea typeface="JetBrains Mono"/>
              </a:rPr>
              <a:t>'A'</a:t>
            </a:r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: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2000" b="0" strike="noStrike" spc="-1">
                <a:solidFill>
                  <a:srgbClr val="99A8BA"/>
                </a:solidFill>
                <a:latin typeface="Consolas" panose="020B0609020204030204" pitchFamily="49" charset="0"/>
                <a:ea typeface="JetBrains Mono"/>
              </a:rPr>
              <a:t>        a.append(i)</a:t>
            </a:r>
            <a:endParaRPr lang="ru-RU" sz="20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0000" y="3600000"/>
            <a:ext cx="9000000" cy="1572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144000" tIns="144000" rIns="144000" bIns="144000" anchor="t">
            <a:noAutofit/>
          </a:bodyPr>
          <a:lstStyle/>
          <a:p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DDDDD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CDDDDDCDDDB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BDDDDB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EEECD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BDDDE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BDDDDD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EDDDBDD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BD</a:t>
            </a:r>
            <a:r>
              <a:rPr lang="ru-RU" sz="1600" b="0" strike="noStrike" spc="-1">
                <a:solidFill>
                  <a:srgbClr val="666666"/>
                </a:solidFill>
                <a:highlight>
                  <a:srgbClr val="FFFF00"/>
                </a:highlight>
                <a:latin typeface="Consolas" panose="020B0609020204030204" pitchFamily="49" charset="0"/>
                <a:ea typeface="JetBrains Mono"/>
              </a:rPr>
              <a:t>A</a:t>
            </a:r>
            <a:r>
              <a:rPr lang="ru-RU" sz="1600" b="0" strike="noStrike" spc="-1">
                <a:solidFill>
                  <a:srgbClr val="666666"/>
                </a:solidFill>
                <a:latin typeface="Consolas" panose="020B0609020204030204" pitchFamily="49" charset="0"/>
                <a:ea typeface="JetBrains Mono"/>
              </a:rPr>
              <a:t>DBDDDDDBBB</a:t>
            </a:r>
            <a:endParaRPr lang="ru-RU" sz="1600" b="0" strike="noStrike" spc="-1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ru-RU" sz="1600" b="0" strike="noStrike" spc="-1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en-US" sz="1600" b="0" strike="noStrike" spc="-1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1 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7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9          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 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21   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28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34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40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42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49       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      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57   </a:t>
            </a:r>
            <a:r>
              <a:rPr lang="en-US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33000" smtClean="0">
                <a:solidFill>
                  <a:srgbClr val="666666"/>
                </a:solidFill>
                <a:latin typeface="JetBrains Mono"/>
                <a:ea typeface="JetBrains Mono"/>
              </a:rPr>
              <a:t> </a:t>
            </a:r>
            <a:r>
              <a:rPr lang="ru-RU" sz="1600" b="0" strike="noStrike" spc="-1" baseline="33000">
                <a:solidFill>
                  <a:srgbClr val="666666"/>
                </a:solidFill>
                <a:latin typeface="JetBrains Mono"/>
                <a:ea typeface="JetBrains Mono"/>
              </a:rPr>
              <a:t>60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ru-RU" sz="1600" b="0" strike="noStrike" spc="-1">
                <a:solidFill>
                  <a:srgbClr val="99A8BA"/>
                </a:solidFill>
                <a:latin typeface="JetBrains Mono"/>
                <a:ea typeface="JetBrains Mono"/>
              </a:rPr>
              <a:t>a = [1, 7, 9, 21, 28, 34, 40, 42, 49, 57, 60]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2242</TotalTime>
  <Words>2584</Words>
  <Application>Microsoft Office PowerPoint</Application>
  <PresentationFormat>Произвольный</PresentationFormat>
  <Paragraphs>253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5" baseType="lpstr">
      <vt:lpstr>Aldhabi</vt:lpstr>
      <vt:lpstr>Arial</vt:lpstr>
      <vt:lpstr>Consolas</vt:lpstr>
      <vt:lpstr>DejaVu Sans</vt:lpstr>
      <vt:lpstr>HelveticaNeue</vt:lpstr>
      <vt:lpstr>JetBrains Mono</vt:lpstr>
      <vt:lpstr>JetBrains Mono NL</vt:lpstr>
      <vt:lpstr>JetBrainsMonoNL-Regular</vt:lpstr>
      <vt:lpstr>Liberation Mono;Courier New;DejaVu Sans Mono;Monaco</vt:lpstr>
      <vt:lpstr>PingFang SC</vt:lpstr>
      <vt:lpstr>RobotoCondensed-Regular</vt:lpstr>
      <vt:lpstr>Symbol</vt:lpstr>
      <vt:lpstr>Times New Roman</vt:lpstr>
      <vt:lpstr>Wingdings</vt:lpstr>
      <vt:lpstr>Office Theme</vt:lpstr>
      <vt:lpstr>Презентация PowerPoint</vt:lpstr>
      <vt:lpstr>Вопрос 24. Обработка текстового файла</vt:lpstr>
      <vt:lpstr>Задача 1. Перебор символов</vt:lpstr>
      <vt:lpstr>Задача 1. Перебор символов</vt:lpstr>
      <vt:lpstr>Задача 1. Замена символов </vt:lpstr>
      <vt:lpstr>Задача 1. Замена символов </vt:lpstr>
      <vt:lpstr>Вопрос 24. Обработка текстового файла</vt:lpstr>
      <vt:lpstr>Задача 2. Перебор символов</vt:lpstr>
      <vt:lpstr>Задача 2. Перебор символов</vt:lpstr>
      <vt:lpstr>Задача 2. Перебор символов</vt:lpstr>
      <vt:lpstr>Задача 2. Перебор символов</vt:lpstr>
      <vt:lpstr>Задача 2. Перебор символов</vt:lpstr>
      <vt:lpstr>Вопрос 25. Работа с целыми числами</vt:lpstr>
      <vt:lpstr>Задача 1. Решение 1 </vt:lpstr>
      <vt:lpstr>Задача 1. Решение 1 </vt:lpstr>
      <vt:lpstr>Задача 1. Решение 1 </vt:lpstr>
      <vt:lpstr>Задача 1. Решение 1 </vt:lpstr>
      <vt:lpstr>Задача 1. Решение 1 </vt:lpstr>
      <vt:lpstr>Задача 1. Решение c fnmatch </vt:lpstr>
      <vt:lpstr>Задача 1. Решение c fnmatch </vt:lpstr>
      <vt:lpstr>Вопрос 26. Использование сортировки</vt:lpstr>
      <vt:lpstr>Вопрос 26. Использование сортировки</vt:lpstr>
      <vt:lpstr>Задача 1. Решение программой</vt:lpstr>
      <vt:lpstr>Задача 1. Решение программой</vt:lpstr>
      <vt:lpstr>Вопрос 26. Использование сортировки</vt:lpstr>
      <vt:lpstr>Вопрос 26. Использование сортировки</vt:lpstr>
      <vt:lpstr>Задача 2. Решение программой</vt:lpstr>
      <vt:lpstr>Задача 2. Решение программой</vt:lpstr>
      <vt:lpstr>Задача 2. Решение программой</vt:lpstr>
      <vt:lpstr>Задача 2. Решение программой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Деникин</dc:creator>
  <cp:lastModifiedBy>Антон Деникин</cp:lastModifiedBy>
  <cp:revision>6</cp:revision>
  <dcterms:modified xsi:type="dcterms:W3CDTF">2023-05-14T17:44:48Z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2023-04-26T18:54:56Z</dcterms:created>
  <dc:creator/>
  <dc:description/>
  <dc:language>ru-RU</dc:language>
  <cp:lastModifiedBy/>
  <dcterms:modified xsi:type="dcterms:W3CDTF">2023-05-14T20:27:19Z</dcterms:modified>
  <cp:revision>48</cp:revision>
  <dc:subject/>
  <dc:title/>
</cp:coreProperties>
</file>