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DA8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>
      <p:cViewPr varScale="1">
        <p:scale>
          <a:sx n="66" d="100"/>
          <a:sy n="66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1531C-743F-45CF-B4B2-58FB5FA9D15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57A09-3635-4A30-B9D3-7A559BA6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7A09-3635-4A30-B9D3-7A559BA667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7A09-3635-4A30-B9D3-7A559BA6675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2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7A09-3635-4A30-B9D3-7A559BA667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7A09-3635-4A30-B9D3-7A559BA667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7A09-3635-4A30-B9D3-7A559BA667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3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383C5-1AE7-A792-5A2E-A3D2522B7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86D4C5-8C6A-45F6-F623-B4892A11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709395-821F-C13A-0F3A-D64FFA1B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360A58-FD9C-63D1-6289-7990F159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985838-0DD5-C8B7-8E78-51B7C973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1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3C7D8-0235-8DE3-6654-E594C6D0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020828-9157-FEB9-BA36-A1E09530E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3F8E6-E870-98F4-4E96-613A582B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A8B92F-D837-B5CB-567E-4E1A8D21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318E7-DE7F-D4B5-F57B-54B995EC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1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232D60-71AF-3129-380B-1251C1EC5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118FA9-96CC-7B1F-EF0E-4DAD7D31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45E200-E259-7DDD-F9BD-87222BB5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7548F7-388B-3CB9-6B07-5162DA1F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CA5EC2-886A-0216-0EEC-C3E61813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11B66-D4B1-B574-6195-E6F56F13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BA3B5E-A07A-71A3-BF27-292030AB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326A32-07B8-95BB-1771-FFC6DD96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E31BD8-39B5-C834-8948-51A86159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C4646B-541C-9E02-6BA9-48EBEE93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20EA2A-1F4A-4810-1F5F-51046769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9A3881-0D7F-D513-D543-A8F97A66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2E016A-15B8-ADF0-5561-5BC7584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50EED9-B3D3-6DF9-2E8A-0327566A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531CF7-3EDC-32C3-E365-A538B3CA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4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1DE80-7268-9A3C-67DF-3FDF2265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F00E53-0047-7EA2-8B35-AC0474F3D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5C4F53-CF2E-AA95-8E7B-2BE276F13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8605C4-6749-5326-0DE6-ADC7E662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F01EDF-A253-0A46-4FC6-99C2FC17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364B85-5EC9-097C-FE10-45B59D1D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2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20B79-58C6-2B72-0316-479875BE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0D7D9-160D-B549-8CB9-BF6E92CF2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528EED-026A-4ABD-4BEC-B457F224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78950F-EF08-E350-B91B-5C4C685AA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89DC90-C4AC-599C-78A8-C26D74022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A262CB-D9AE-2539-CF82-9CAD6F17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85BC63-9B94-8225-2194-A098623D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54E2499-629D-A9B9-1517-7FA50CFF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0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8A1FB-2F3A-F9EC-BB2C-F7A89BE4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44EAA3-809B-64E1-703B-2F8DE070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E7EFD2-F481-8BF5-328A-0BE479CF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9E2E8C-C5ED-D9E6-0822-C9D23AC0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8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59F09CB-15A2-AF29-BB39-9BFECE18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8AD8DEA-FAC2-869D-7066-44A6E2E8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ED2986-EC8C-2822-A96C-DEB9FABF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2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B10E3-B865-ED6F-74D8-1E0EB848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41A84-7C00-8B9B-F1F3-5C8A2C48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752773-4CF8-CFFC-9FD5-428D8DA39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8AD8B8-364A-AA5D-A9BA-38ED4AD6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F0A589-94BA-99FA-6983-7C16352B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8D9727-C83A-2E43-2C51-C7126DC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7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8F1D7A-3D7B-065A-57C0-0944E568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93AF2D-7374-1595-5BF6-6B383702C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9E98CB-29D9-7C9A-D552-B9B843DF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646B8D-F475-BF41-CBB3-65FCC94D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11113D-736A-2D0B-BC75-9E775405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322C83-9D38-DA37-9CA8-D5EF00B2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A0C6B-D337-887D-66B8-4C92F21C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98F5A5-4484-4186-6E83-89C66CE0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4ECF44-617F-6351-0BA1-B452C3AC8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B9646-2DC0-4945-B371-DF28C2576B8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70E8D0-7A83-07BE-541A-A87DB6E9D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3A2B2C-2835-E826-6C76-49B8064B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9AE9-CAF7-4B00-B73C-9CE2991A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15985B6-82C5-C235-BD7E-3B170BA25703}"/>
              </a:ext>
            </a:extLst>
          </p:cNvPr>
          <p:cNvSpPr/>
          <p:nvPr/>
        </p:nvSpPr>
        <p:spPr>
          <a:xfrm rot="16200000">
            <a:off x="2821276" y="3211796"/>
            <a:ext cx="729675" cy="6372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E1D5099-F9A5-FD63-545B-17F984D79FF9}"/>
              </a:ext>
            </a:extLst>
          </p:cNvPr>
          <p:cNvSpPr/>
          <p:nvPr/>
        </p:nvSpPr>
        <p:spPr>
          <a:xfrm rot="16200000">
            <a:off x="8993477" y="3564224"/>
            <a:ext cx="729675" cy="56673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6F1D784-2BC8-379A-ED75-F1DDFDE2C423}"/>
              </a:ext>
            </a:extLst>
          </p:cNvPr>
          <p:cNvSpPr/>
          <p:nvPr/>
        </p:nvSpPr>
        <p:spPr>
          <a:xfrm>
            <a:off x="0" y="0"/>
            <a:ext cx="12192000" cy="592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A7E5D6-0EFA-85EA-B8D0-9BE0BEA0BA12}"/>
              </a:ext>
            </a:extLst>
          </p:cNvPr>
          <p:cNvSpPr txBox="1"/>
          <p:nvPr/>
        </p:nvSpPr>
        <p:spPr>
          <a:xfrm>
            <a:off x="0" y="952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МБОУ «Средняя общеобразовательная школа №33»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имени Алексея Владимировича Бобкова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14D59F-966B-942F-1A32-6875ED8E4EF9}"/>
              </a:ext>
            </a:extLst>
          </p:cNvPr>
          <p:cNvSpPr txBox="1"/>
          <p:nvPr/>
        </p:nvSpPr>
        <p:spPr>
          <a:xfrm>
            <a:off x="2871787" y="951366"/>
            <a:ext cx="644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Языки программирования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CAF6E16-07C2-A55E-EE4C-3729A188F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1" y="1467619"/>
            <a:ext cx="11039475" cy="43852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9476C7-E928-4F8D-3085-EE77E33A42C0}"/>
              </a:ext>
            </a:extLst>
          </p:cNvPr>
          <p:cNvSpPr txBox="1"/>
          <p:nvPr/>
        </p:nvSpPr>
        <p:spPr>
          <a:xfrm>
            <a:off x="2281239" y="6213244"/>
            <a:ext cx="180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Кемерово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- 2022</a:t>
            </a:r>
          </a:p>
        </p:txBody>
      </p:sp>
    </p:spTree>
    <p:extLst>
      <p:ext uri="{BB962C8B-B14F-4D97-AF65-F5344CB8AC3E}">
        <p14:creationId xmlns:p14="http://schemas.microsoft.com/office/powerpoint/2010/main" val="386908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B2558E1-E64D-7F59-221F-8EABF5D8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AEA6B1-807D-C188-8DEB-100EB463B907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7080FB-EAFE-7C64-C854-FB780A0CEDE4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11">
            <a:extLst>
              <a:ext uri="{FF2B5EF4-FFF2-40B4-BE49-F238E27FC236}">
                <a16:creationId xmlns:a16="http://schemas.microsoft.com/office/drawing/2014/main" xmlns="" id="{D5593AB3-7028-81DD-D145-51CC553A7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29304"/>
              </p:ext>
            </p:extLst>
          </p:nvPr>
        </p:nvGraphicFramePr>
        <p:xfrm>
          <a:off x="172827" y="476672"/>
          <a:ext cx="3353594" cy="5397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3594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635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Плюсы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0863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Хорошо подходит для новичков.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737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Простой минималистичный синтаксис: код легко писать, читать и поддерживать.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737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Большая стандартная библиотека и много дополнительных библиотек.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6350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Большой выбор фреймворков.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  <a:tr h="737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Поддерживает объектно-ориентированное программирование и другие парадигмы.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937207"/>
                  </a:ext>
                </a:extLst>
              </a:tr>
              <a:tr h="5221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Кроссплатформенность и поддержка почти всех современных систем.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460749"/>
                  </a:ext>
                </a:extLst>
              </a:tr>
              <a:tr h="30716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Востребованный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8448063"/>
                  </a:ext>
                </a:extLst>
              </a:tr>
            </a:tbl>
          </a:graphicData>
        </a:graphic>
      </p:graphicFrame>
      <p:graphicFrame>
        <p:nvGraphicFramePr>
          <p:cNvPr id="6" name="Таблица 11">
            <a:extLst>
              <a:ext uri="{FF2B5EF4-FFF2-40B4-BE49-F238E27FC236}">
                <a16:creationId xmlns:a16="http://schemas.microsoft.com/office/drawing/2014/main" xmlns="" id="{E6807DD9-35F2-F660-9CE6-CD8740B67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74080"/>
              </p:ext>
            </p:extLst>
          </p:nvPr>
        </p:nvGraphicFramePr>
        <p:xfrm>
          <a:off x="3934172" y="476672"/>
          <a:ext cx="3353594" cy="5397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3594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800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Минусы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3692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Низкая скорость.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13692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Плохо подходит для разработки мобильных приложений.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9292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Из-за динамической типизации выше вероятность ошибки при запуске, нужно больше тестов.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9292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Не подходит для работы с памятью на низком уровне.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AED2327-F832-954F-75C8-6ABE4192A0DF}"/>
              </a:ext>
            </a:extLst>
          </p:cNvPr>
          <p:cNvSpPr/>
          <p:nvPr/>
        </p:nvSpPr>
        <p:spPr>
          <a:xfrm>
            <a:off x="4284324" y="25152"/>
            <a:ext cx="26532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Краткая характеристика</a:t>
            </a:r>
          </a:p>
        </p:txBody>
      </p:sp>
      <p:graphicFrame>
        <p:nvGraphicFramePr>
          <p:cNvPr id="8" name="Таблица 15">
            <a:extLst>
              <a:ext uri="{FF2B5EF4-FFF2-40B4-BE49-F238E27FC236}">
                <a16:creationId xmlns:a16="http://schemas.microsoft.com/office/drawing/2014/main" xmlns="" id="{BCE4A3BA-FFC6-72F2-BD95-D49F6A70A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61930"/>
              </p:ext>
            </p:extLst>
          </p:nvPr>
        </p:nvGraphicFramePr>
        <p:xfrm>
          <a:off x="7695517" y="476672"/>
          <a:ext cx="3775968" cy="5397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5968">
                  <a:extLst>
                    <a:ext uri="{9D8B030D-6E8A-4147-A177-3AD203B41FA5}">
                      <a16:colId xmlns:a16="http://schemas.microsoft.com/office/drawing/2014/main" xmlns="" val="521187161"/>
                    </a:ext>
                  </a:extLst>
                </a:gridCol>
              </a:tblGrid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Где применяют?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555754"/>
                  </a:ext>
                </a:extLst>
              </a:tr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веб-разработка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788852"/>
                  </a:ext>
                </a:extLst>
              </a:tr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научные исследования и машинное обучение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842378"/>
                  </a:ext>
                </a:extLst>
              </a:tr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тестирование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524057"/>
                  </a:ext>
                </a:extLst>
              </a:tr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десктоп-приложения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377454"/>
                  </a:ext>
                </a:extLst>
              </a:tr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Data Science, 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аналитика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368033"/>
                  </a:ext>
                </a:extLst>
              </a:tr>
              <a:tr h="771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игры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34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99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E3EE224-3B5D-A507-999B-A627AA1D8C59}"/>
              </a:ext>
            </a:extLst>
          </p:cNvPr>
          <p:cNvGrpSpPr/>
          <p:nvPr/>
        </p:nvGrpSpPr>
        <p:grpSpPr>
          <a:xfrm>
            <a:off x="3254840" y="786939"/>
            <a:ext cx="4386064" cy="3289548"/>
            <a:chOff x="3503712" y="344066"/>
            <a:chExt cx="4386064" cy="328954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5993F903-3CD3-51F6-1046-F9629CC34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712" y="344066"/>
              <a:ext cx="4386064" cy="32895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890EE08-057E-5032-F69D-0B4A7742CB81}"/>
                </a:ext>
              </a:extLst>
            </p:cNvPr>
            <p:cNvSpPr txBox="1"/>
            <p:nvPr/>
          </p:nvSpPr>
          <p:spPr>
            <a:xfrm>
              <a:off x="4040560" y="2348880"/>
              <a:ext cx="331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Используют язык в качестве компонента поискового движка.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5BEB426-B0D1-3F93-B41A-5672F45739A7}"/>
              </a:ext>
            </a:extLst>
          </p:cNvPr>
          <p:cNvGrpSpPr/>
          <p:nvPr/>
        </p:nvGrpSpPr>
        <p:grpSpPr>
          <a:xfrm>
            <a:off x="370130" y="1825075"/>
            <a:ext cx="2916324" cy="3456384"/>
            <a:chOff x="88021" y="2852936"/>
            <a:chExt cx="2916324" cy="345638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E1732B24-3676-DCB6-FD2A-44B1FE6D0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1" y="3356992"/>
              <a:ext cx="2916324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814510D-628A-009A-4C40-B152E3740837}"/>
                </a:ext>
              </a:extLst>
            </p:cNvPr>
            <p:cNvSpPr txBox="1"/>
            <p:nvPr/>
          </p:nvSpPr>
          <p:spPr>
            <a:xfrm>
              <a:off x="106023" y="2852936"/>
              <a:ext cx="28803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Используют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Python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для аналитики данных (подбор музыки пользователю).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959745-8A4E-10F3-FD86-87B7C0878D42}"/>
              </a:ext>
            </a:extLst>
          </p:cNvPr>
          <p:cNvSpPr txBox="1"/>
          <p:nvPr/>
        </p:nvSpPr>
        <p:spPr>
          <a:xfrm>
            <a:off x="435546" y="271283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Pyth</a:t>
            </a:r>
            <a:r>
              <a:rPr lang="en-US" sz="36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on</a:t>
            </a:r>
            <a:endParaRPr lang="ru-RU" sz="32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2E5542-5A0F-9810-99A5-C3135F9CCB23}"/>
              </a:ext>
            </a:extLst>
          </p:cNvPr>
          <p:cNvSpPr txBox="1"/>
          <p:nvPr/>
        </p:nvSpPr>
        <p:spPr>
          <a:xfrm>
            <a:off x="438150" y="917614"/>
            <a:ext cx="544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Примеры использования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602B214-2C14-15E5-C390-BF4DCA825B12}"/>
              </a:ext>
            </a:extLst>
          </p:cNvPr>
          <p:cNvGrpSpPr/>
          <p:nvPr/>
        </p:nvGrpSpPr>
        <p:grpSpPr>
          <a:xfrm>
            <a:off x="7543874" y="1381972"/>
            <a:ext cx="4386064" cy="2909959"/>
            <a:chOff x="7248128" y="770489"/>
            <a:chExt cx="4386064" cy="290995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00F0ED2D-BB17-30B9-FB4D-2DA8B8573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128" y="770489"/>
              <a:ext cx="4386064" cy="2436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E9ED6E6-B3E0-B8E4-E43F-B55AD4000F1B}"/>
                </a:ext>
              </a:extLst>
            </p:cNvPr>
            <p:cNvSpPr txBox="1"/>
            <p:nvPr/>
          </p:nvSpPr>
          <p:spPr>
            <a:xfrm>
              <a:off x="7619045" y="2941784"/>
              <a:ext cx="36442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С помощью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Python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построили сеть</a:t>
              </a:r>
              <a:b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</a:b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peer-to-peer (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каждый компьютер является и клиентом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,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 и сервером).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5CCB32-C834-2EC1-5F6C-856E8A5D89D3}"/>
              </a:ext>
            </a:extLst>
          </p:cNvPr>
          <p:cNvGrpSpPr/>
          <p:nvPr/>
        </p:nvGrpSpPr>
        <p:grpSpPr>
          <a:xfrm>
            <a:off x="3935294" y="3670608"/>
            <a:ext cx="3818473" cy="2049880"/>
            <a:chOff x="4305241" y="3406033"/>
            <a:chExt cx="3818473" cy="204988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xmlns="" id="{44607014-8F1B-0C8E-01A3-FB51D62BB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043" y="3406033"/>
              <a:ext cx="3644230" cy="204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5A84DC0-2B51-3401-0313-53117751D8FD}"/>
                </a:ext>
              </a:extLst>
            </p:cNvPr>
            <p:cNvSpPr txBox="1"/>
            <p:nvPr/>
          </p:nvSpPr>
          <p:spPr>
            <a:xfrm>
              <a:off x="4305241" y="4785582"/>
              <a:ext cx="3818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Создают на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Python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анимационные фильмы.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4B1B157-3BF5-53C2-AAFB-019E51ACA055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07CEDC-DDFA-B415-2A04-B605F3EFAD8C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DB1DFDA-617C-81C8-060D-6BF53C50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00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20AC73-E967-99A4-5BBC-9587B023EA9F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217DD5B-7387-78AC-E4E0-73B9CD30D162}"/>
              </a:ext>
            </a:extLst>
          </p:cNvPr>
          <p:cNvSpPr/>
          <p:nvPr/>
        </p:nvSpPr>
        <p:spPr>
          <a:xfrm>
            <a:off x="4284324" y="25152"/>
            <a:ext cx="26532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9CDA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Краткая характеристика</a:t>
            </a:r>
          </a:p>
        </p:txBody>
      </p:sp>
      <p:graphicFrame>
        <p:nvGraphicFramePr>
          <p:cNvPr id="6" name="Таблица 11">
            <a:extLst>
              <a:ext uri="{FF2B5EF4-FFF2-40B4-BE49-F238E27FC236}">
                <a16:creationId xmlns:a16="http://schemas.microsoft.com/office/drawing/2014/main" xmlns="" id="{3E572F47-9E21-C4DC-6185-8AE3410AF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75390"/>
              </p:ext>
            </p:extLst>
          </p:nvPr>
        </p:nvGraphicFramePr>
        <p:xfrm>
          <a:off x="263352" y="410282"/>
          <a:ext cx="3114861" cy="60043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4861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760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Плюсы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C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3014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Интерпретируемый язык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 Код работает сразу же в браузере, не требуется каких-либо затрат для его компиляции.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14980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Востребованный язык программирования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 Если верить статистике, </a:t>
                      </a: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Javascript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входит в топ-3 языков программирования в мире.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12220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Легкость в освоении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 Сначала код, возможно, покажется очень трудным, однако это ощущение быстро пройдет.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12220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Фреймворки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 Имеет развитую инфраструктуру с большим разнообразием фреймворков и библиотек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</a:tbl>
          </a:graphicData>
        </a:graphic>
      </p:graphicFrame>
      <p:graphicFrame>
        <p:nvGraphicFramePr>
          <p:cNvPr id="7" name="Таблица 11">
            <a:extLst>
              <a:ext uri="{FF2B5EF4-FFF2-40B4-BE49-F238E27FC236}">
                <a16:creationId xmlns:a16="http://schemas.microsoft.com/office/drawing/2014/main" xmlns="" id="{68283599-A41D-216E-7442-76875EA1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64463"/>
              </p:ext>
            </p:extLst>
          </p:nvPr>
        </p:nvGraphicFramePr>
        <p:xfrm>
          <a:off x="3934172" y="410282"/>
          <a:ext cx="3353594" cy="6004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3594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632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Минусы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C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3483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Отсутствие чтения и загрузки файлов</a:t>
                      </a:r>
                      <a:r>
                        <a:rPr lang="ru-RU" sz="1400" kern="120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 Это сделано из соображения безопасности для пользователей.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1350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Доступен для злоумышленников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 Весьма легко встроить какой-либо вредоносный код, который может нанести большой урон.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26112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Динамическая типизация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 Причина частых проблем при разработке – нет возможности выявить ошибки заранее, только на этапе работы. Еще </a:t>
                      </a: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Javascript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игнорирует явные несостыковки, которые прямо-таки бросаются в глаза. Поэтому это настоящая боль для человека, который захотел изучить </a:t>
                      </a: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Javascript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после освоения строго типизированного языка (Java, C, C++).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</a:tbl>
          </a:graphicData>
        </a:graphic>
      </p:graphicFrame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xmlns="" id="{958142D8-2001-0F86-0B1D-664BE2D7C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70509"/>
              </p:ext>
            </p:extLst>
          </p:nvPr>
        </p:nvGraphicFramePr>
        <p:xfrm>
          <a:off x="7680176" y="401179"/>
          <a:ext cx="3775968" cy="60134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5968">
                  <a:extLst>
                    <a:ext uri="{9D8B030D-6E8A-4147-A177-3AD203B41FA5}">
                      <a16:colId xmlns:a16="http://schemas.microsoft.com/office/drawing/2014/main" xmlns="" val="521187161"/>
                    </a:ext>
                  </a:extLst>
                </a:gridCol>
              </a:tblGrid>
              <a:tr h="521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Где применяют?</a:t>
                      </a:r>
                      <a:endParaRPr lang="ru-RU" sz="1400" b="1" kern="12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C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555754"/>
                  </a:ext>
                </a:extLst>
              </a:tr>
              <a:tr h="13732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Веб-сайты и веб-приложения. </a:t>
                      </a:r>
                      <a:r>
                        <a:rPr lang="ru-RU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Самая популярная область применения языка JavaScript — это написание кода для сайта. Практически на каждом современном сайте используют код, написанный на JS.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788852"/>
                  </a:ext>
                </a:extLst>
              </a:tr>
              <a:tr h="9199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Расширения для браузера. </a:t>
                      </a:r>
                      <a:r>
                        <a:rPr lang="ru-RU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Небольшие простые скрипты, которые добавляют дополнительный функционал.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842378"/>
                  </a:ext>
                </a:extLst>
              </a:tr>
              <a:tr h="7843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Мобильные приложения.</a:t>
                      </a:r>
                      <a:r>
                        <a:rPr lang="en-US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Например</a:t>
                      </a:r>
                      <a:r>
                        <a:rPr lang="en-US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интерфейс для работы с облачным хранилищем.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524057"/>
                  </a:ext>
                </a:extLst>
              </a:tr>
              <a:tr h="11596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Серверная часть сайтов и программ. </a:t>
                      </a:r>
                      <a:r>
                        <a:rPr lang="ru-RU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Язык программирования JavaScript можно использовать для написания любых сервисов: чатов, компьютерных программ и даже нейросетей.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377454"/>
                  </a:ext>
                </a:extLst>
              </a:tr>
              <a:tr h="7324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Динамический контент. 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Всевозможные меню</a:t>
                      </a:r>
                      <a:r>
                        <a:rPr lang="en-US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кнопки</a:t>
                      </a:r>
                      <a:r>
                        <a:rPr lang="en-US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(которые не перенаправляют на новую страницу)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368033"/>
                  </a:ext>
                </a:extLst>
              </a:tr>
              <a:tr h="5219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Игры. </a:t>
                      </a:r>
                      <a:r>
                        <a:rPr lang="ru-RU" sz="1400" b="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 JS можно писать несложные браузерные игры.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34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1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C16DF0-BF52-F5EA-ABF4-052B04A73438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93109C-D514-9055-9B4D-D4369ED6D25D}"/>
              </a:ext>
            </a:extLst>
          </p:cNvPr>
          <p:cNvSpPr txBox="1"/>
          <p:nvPr/>
        </p:nvSpPr>
        <p:spPr>
          <a:xfrm>
            <a:off x="438150" y="917614"/>
            <a:ext cx="544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rgbClr val="09CDA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Примеры использования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DCFA4F-0CD1-D424-A5BA-921F60D946C4}"/>
              </a:ext>
            </a:extLst>
          </p:cNvPr>
          <p:cNvSpPr txBox="1"/>
          <p:nvPr/>
        </p:nvSpPr>
        <p:spPr>
          <a:xfrm>
            <a:off x="435546" y="271283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9CDA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JavaScript</a:t>
            </a:r>
            <a:endParaRPr lang="ru-RU" sz="3200" dirty="0">
              <a:ln w="0"/>
              <a:solidFill>
                <a:srgbClr val="09CDA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B33724-BA24-7CD9-4B93-3E4FDAA1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" y="1609564"/>
            <a:ext cx="3361205" cy="929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1A553C-CFAE-74D9-BBBD-ABD433B7C9BD}"/>
              </a:ext>
            </a:extLst>
          </p:cNvPr>
          <p:cNvSpPr txBox="1"/>
          <p:nvPr/>
        </p:nvSpPr>
        <p:spPr>
          <a:xfrm>
            <a:off x="435545" y="2554417"/>
            <a:ext cx="336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Многопользовательская онлайн-игра, написанная на JavaScript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1B23B2DF-E1CA-D0B1-90D9-91D366F7CA6A}"/>
              </a:ext>
            </a:extLst>
          </p:cNvPr>
          <p:cNvGrpSpPr/>
          <p:nvPr/>
        </p:nvGrpSpPr>
        <p:grpSpPr>
          <a:xfrm>
            <a:off x="-155285" y="1609564"/>
            <a:ext cx="5445055" cy="5681736"/>
            <a:chOff x="5014672" y="-1923254"/>
            <a:chExt cx="5445055" cy="5681736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0F3313D0-A8A8-6703-C4A3-209A52B4F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672" y="-1923254"/>
              <a:ext cx="5445055" cy="568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D000D9C-CA95-CE83-FD01-75F0941D30B3}"/>
                </a:ext>
              </a:extLst>
            </p:cNvPr>
            <p:cNvSpPr txBox="1"/>
            <p:nvPr/>
          </p:nvSpPr>
          <p:spPr>
            <a:xfrm>
              <a:off x="5547186" y="1700808"/>
              <a:ext cx="44806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Помимо использования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JavaScript, Facebook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также выпускает свои фреймворки для него (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React).</a:t>
              </a:r>
              <a:endPara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2A8A054-CA8E-A624-AE06-6C2D5B57C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3" y="194574"/>
            <a:ext cx="6419292" cy="18154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89A41A-C225-64A2-662E-53EEE7CBD2E6}"/>
              </a:ext>
            </a:extLst>
          </p:cNvPr>
          <p:cNvSpPr txBox="1"/>
          <p:nvPr/>
        </p:nvSpPr>
        <p:spPr>
          <a:xfrm>
            <a:off x="4714308" y="1909243"/>
            <a:ext cx="606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Использует </a:t>
            </a:r>
            <a:r>
              <a:rPr lang="en-US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JavaScript, </a:t>
            </a: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 также создала собственную версию платформы </a:t>
            </a:r>
            <a:r>
              <a:rPr lang="en-US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Express JavaScript (Kraken JS).</a:t>
            </a:r>
            <a:endParaRPr lang="ru-RU" sz="1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4E0B5D-1A23-141A-D528-9A949E21D62B}"/>
              </a:ext>
            </a:extLst>
          </p:cNvPr>
          <p:cNvSpPr txBox="1"/>
          <p:nvPr/>
        </p:nvSpPr>
        <p:spPr>
          <a:xfrm>
            <a:off x="5404625" y="3868192"/>
            <a:ext cx="6819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(В принципе </a:t>
            </a:r>
            <a:r>
              <a:rPr lang="en-US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JavaScript </a:t>
            </a:r>
            <a:r>
              <a:rPr lang="ru-RU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важен для всех сайтов)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990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177213-A2A8-C782-B6EE-4A981FB1EA93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13B2AB-13AD-2D48-8A84-B79C12B436C3}"/>
              </a:ext>
            </a:extLst>
          </p:cNvPr>
          <p:cNvSpPr txBox="1"/>
          <p:nvPr/>
        </p:nvSpPr>
        <p:spPr>
          <a:xfrm>
            <a:off x="435546" y="271283"/>
            <a:ext cx="818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Несколько заключительных слов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09C993-E12B-9D46-04B1-173D9640346A}"/>
              </a:ext>
            </a:extLst>
          </p:cNvPr>
          <p:cNvSpPr txBox="1"/>
          <p:nvPr/>
        </p:nvSpPr>
        <p:spPr>
          <a:xfrm>
            <a:off x="435546" y="1052736"/>
            <a:ext cx="10989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Естественно данный материл не является исчерпывающим и невероятно объемным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однако этого достаточно для формирования представления о том или ином языке программирования. Вследствие этого могут появиться некоторые сомнения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которые вы конечно можете развеять самостоятельно при помощи интернета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но я хотел бы сказать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что иногда это и не нужно.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Заинтересовались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frontend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-ом?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JavaScript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– очевидный выбор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который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позволит охватить (в какой-то мере) и остальные сферы (вроде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gamedev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’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 или того же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backend’a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)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.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Желаете писать серверные части для сайтов тогда выбор точно должен пасть на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C++, Java.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Кроссплатформенные и андроид приложения –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будет отличным вариантом. Нейросети и автоматизация –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Python.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Веду к тому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что не стоит искать лучший язык программирования для всего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лучше остановиться на том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что интересует сейчас 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после изучения какого-либо языка (даже поверхностно) будет проще начинать уже совсем в другой сфере. Также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каждый из приведенных языков достаточно популярен и востребован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поэтому при уверенном знании того или иного языка (и нескольких дополнительных инструментов) можно претендовать на достаточно приличную заработную плату. </a:t>
            </a:r>
          </a:p>
        </p:txBody>
      </p:sp>
    </p:spTree>
    <p:extLst>
      <p:ext uri="{BB962C8B-B14F-4D97-AF65-F5344CB8AC3E}">
        <p14:creationId xmlns:p14="http://schemas.microsoft.com/office/powerpoint/2010/main" val="20564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8F105E-1B44-6963-D29E-72CF6F49077C}"/>
              </a:ext>
            </a:extLst>
          </p:cNvPr>
          <p:cNvSpPr txBox="1"/>
          <p:nvPr/>
        </p:nvSpPr>
        <p:spPr>
          <a:xfrm>
            <a:off x="438150" y="268069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Вступление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D0B870-7ADE-0D77-91CA-08E5219BE897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A7DB91-1AC0-A660-1199-C66C0D099334}"/>
              </a:ext>
            </a:extLst>
          </p:cNvPr>
          <p:cNvSpPr txBox="1"/>
          <p:nvPr/>
        </p:nvSpPr>
        <p:spPr>
          <a:xfrm>
            <a:off x="438150" y="952500"/>
            <a:ext cx="11001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Данный материал представляет собой погружение в небольшую часть постоянно развивающегося мира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IT.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Речь будет идти о языках программирования. Однако рассматриваться будет малая часть из них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так как языков достаточно много. Самые актуальные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востребованные языки программирования за последние несколько лет –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Java, C++ (C), Python, JavaScript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. Именно о них пойдет речь далее.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73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A6C674F-07A6-434C-86E1-E16E9186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325"/>
            <a:ext cx="6858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4A5B0E-A885-1F66-833B-6D70625742E9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5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F5C60B9-1D68-751E-26FD-EE6A6264BD70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5A341D23-7C4A-01D0-1785-3F3600333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13163"/>
              </p:ext>
            </p:extLst>
          </p:nvPr>
        </p:nvGraphicFramePr>
        <p:xfrm>
          <a:off x="234958" y="548680"/>
          <a:ext cx="3353594" cy="5407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3594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630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Плюсы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0779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Независимость — код будет работать на любой платформе, которая поддерживает Java.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10779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Надёжность — в немалой мере достигается благодаря строгой статической типизации.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6301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Мультифункциональность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6301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Сравнительно простой синтаксис.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  <a:tr h="6301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Java — основной язык для </a:t>
                      </a: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Android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-разработки.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93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Объектно-ориентированное программирование (ООП) тоже приносит много выгод.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460749"/>
                  </a:ext>
                </a:extLst>
              </a:tr>
            </a:tbl>
          </a:graphicData>
        </a:graphic>
      </p:graphicFrame>
      <p:graphicFrame>
        <p:nvGraphicFramePr>
          <p:cNvPr id="15" name="Таблица 11">
            <a:extLst>
              <a:ext uri="{FF2B5EF4-FFF2-40B4-BE49-F238E27FC236}">
                <a16:creationId xmlns:a16="http://schemas.microsoft.com/office/drawing/2014/main" xmlns="" id="{2066600D-13D7-1827-C518-38F883A73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45932"/>
              </p:ext>
            </p:extLst>
          </p:nvPr>
        </p:nvGraphicFramePr>
        <p:xfrm>
          <a:off x="3976968" y="548680"/>
          <a:ext cx="3353594" cy="5407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3594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684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Минусы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1704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Низкая скорость (по сравнению с </a:t>
                      </a: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 и С++).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11704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Требует много памяти.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7942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Нет поддержки низкоуровневого программирования. Например, нет указателей.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7942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 2019 года обновления для бизнеса и коммерческого использования стали платными.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  <a:tr h="7942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Для ООП нужен опыт, а планирование новой программы занимает много времени.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937207"/>
                  </a:ext>
                </a:extLst>
              </a:tr>
            </a:tbl>
          </a:graphicData>
        </a:graphic>
      </p:graphicFrame>
      <p:graphicFrame>
        <p:nvGraphicFramePr>
          <p:cNvPr id="13" name="Таблица 15">
            <a:extLst>
              <a:ext uri="{FF2B5EF4-FFF2-40B4-BE49-F238E27FC236}">
                <a16:creationId xmlns:a16="http://schemas.microsoft.com/office/drawing/2014/main" xmlns="" id="{B313CF48-3D69-C430-7D05-D15BFE139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07726"/>
              </p:ext>
            </p:extLst>
          </p:nvPr>
        </p:nvGraphicFramePr>
        <p:xfrm>
          <a:off x="7718978" y="548680"/>
          <a:ext cx="3775968" cy="541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5968">
                  <a:extLst>
                    <a:ext uri="{9D8B030D-6E8A-4147-A177-3AD203B41FA5}">
                      <a16:colId xmlns:a16="http://schemas.microsoft.com/office/drawing/2014/main" xmlns="" val="521187161"/>
                    </a:ext>
                  </a:extLst>
                </a:gridCol>
              </a:tblGrid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Где применяют?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555754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банковские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6788852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десктопные приложения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842378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промышленные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1524057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приложения для </a:t>
                      </a:r>
                      <a:r>
                        <a:rPr lang="ru-RU" sz="1400" kern="1200" dirty="0" err="1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Android</a:t>
                      </a: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377454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веб-приложения, веб-сервера, сервера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0368033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корпоративный софт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5344028"/>
                  </a:ext>
                </a:extLst>
              </a:tr>
              <a:tr h="67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большие данные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28213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82E677D-E5E2-FC66-9B65-AD8BFC053552}"/>
              </a:ext>
            </a:extLst>
          </p:cNvPr>
          <p:cNvSpPr/>
          <p:nvPr/>
        </p:nvSpPr>
        <p:spPr>
          <a:xfrm>
            <a:off x="4284324" y="25152"/>
            <a:ext cx="26532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Краткая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38375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19F33E-092E-EF49-23A9-6010122F1B30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596100B2-89F0-C0F7-068C-484DA9658A1C}"/>
              </a:ext>
            </a:extLst>
          </p:cNvPr>
          <p:cNvGrpSpPr/>
          <p:nvPr/>
        </p:nvGrpSpPr>
        <p:grpSpPr>
          <a:xfrm>
            <a:off x="599972" y="1711739"/>
            <a:ext cx="3960440" cy="1630098"/>
            <a:chOff x="333375" y="752476"/>
            <a:chExt cx="3581400" cy="139622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5B7D843F-EDD6-9B23-0651-E050EBA73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752476"/>
              <a:ext cx="358140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6F03943-8A3A-C881-02F5-7A6318125D27}"/>
                </a:ext>
              </a:extLst>
            </p:cNvPr>
            <p:cNvSpPr txBox="1"/>
            <p:nvPr/>
          </p:nvSpPr>
          <p:spPr>
            <a:xfrm>
              <a:off x="333376" y="1647826"/>
              <a:ext cx="3581399" cy="50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Помогает превращать мобильные устройства в платежные системы.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6D4C802-698E-1D57-4082-2EBC93B01804}"/>
              </a:ext>
            </a:extLst>
          </p:cNvPr>
          <p:cNvGrpSpPr/>
          <p:nvPr/>
        </p:nvGrpSpPr>
        <p:grpSpPr>
          <a:xfrm>
            <a:off x="56416" y="3933056"/>
            <a:ext cx="5619750" cy="2208679"/>
            <a:chOff x="0" y="2679065"/>
            <a:chExt cx="5619750" cy="220867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xmlns="" id="{64D814BD-021C-5319-1005-094912C29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9065"/>
              <a:ext cx="5619750" cy="20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D758DCD-8D29-CC16-EF93-F873FA40EA82}"/>
                </a:ext>
              </a:extLst>
            </p:cNvPr>
            <p:cNvSpPr txBox="1"/>
            <p:nvPr/>
          </p:nvSpPr>
          <p:spPr>
            <a:xfrm>
              <a:off x="333375" y="4149080"/>
              <a:ext cx="497053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Целиком написанная на Java программная среда </a:t>
              </a:r>
              <a:r>
                <a:rPr lang="en-US" sz="14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Hadoop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 используется для надежного и масштабного распределения вычислительных систем.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EE2A1BE-9711-2200-E5F1-E2994444D721}"/>
              </a:ext>
            </a:extLst>
          </p:cNvPr>
          <p:cNvGrpSpPr/>
          <p:nvPr/>
        </p:nvGrpSpPr>
        <p:grpSpPr>
          <a:xfrm>
            <a:off x="5447928" y="1344865"/>
            <a:ext cx="5758743" cy="3392763"/>
            <a:chOff x="85497" y="2636912"/>
            <a:chExt cx="6307992" cy="357403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00F21CEA-FF3B-A476-7DB3-2BC8B982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97" y="2636912"/>
              <a:ext cx="6307992" cy="357403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F0E4B95-51D8-DD01-AB54-A440D0CFFD9B}"/>
                </a:ext>
              </a:extLst>
            </p:cNvPr>
            <p:cNvSpPr txBox="1"/>
            <p:nvPr/>
          </p:nvSpPr>
          <p:spPr>
            <a:xfrm>
              <a:off x="431181" y="4721970"/>
              <a:ext cx="5616624" cy="1232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Изначально все было написано на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Ruby on Rails,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однако из-за большой популярности сайта производительность падала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,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поэтому начали переписывать части сайта на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Java,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так как он лучше масштабируется (гибкость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,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наращивание мощности)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2F46EC-7CE2-F979-8B64-0E9E1A1ACE94}"/>
              </a:ext>
            </a:extLst>
          </p:cNvPr>
          <p:cNvSpPr txBox="1"/>
          <p:nvPr/>
        </p:nvSpPr>
        <p:spPr>
          <a:xfrm>
            <a:off x="438150" y="917614"/>
            <a:ext cx="544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Примеры использования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C5C34C-F365-61CB-C0C5-DD54414EBAE8}"/>
              </a:ext>
            </a:extLst>
          </p:cNvPr>
          <p:cNvSpPr txBox="1"/>
          <p:nvPr/>
        </p:nvSpPr>
        <p:spPr>
          <a:xfrm>
            <a:off x="438150" y="268069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</a:t>
            </a:r>
            <a:endParaRPr lang="ru-RU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6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1D7F62E-C457-A30F-45FE-AEA9A0B3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340768"/>
            <a:ext cx="10513168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40828E-0D34-37EA-3B87-24AAD5DF1A44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4F49590-0212-1C6D-713D-01C4D4087DF6}"/>
              </a:ext>
            </a:extLst>
          </p:cNvPr>
          <p:cNvSpPr/>
          <p:nvPr/>
        </p:nvSpPr>
        <p:spPr>
          <a:xfrm>
            <a:off x="5519936" y="1556792"/>
            <a:ext cx="648072" cy="4536504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93785F-82B9-BF73-706B-FA1F2DD43886}"/>
              </a:ext>
            </a:extLst>
          </p:cNvPr>
          <p:cNvSpPr/>
          <p:nvPr/>
        </p:nvSpPr>
        <p:spPr>
          <a:xfrm>
            <a:off x="-888776" y="96687"/>
            <a:ext cx="134654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Java </a:t>
            </a:r>
            <a:r>
              <a:rPr lang="ru-RU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самый популярный серверный язык среди ведущих технологических компаний </a:t>
            </a:r>
          </a:p>
        </p:txBody>
      </p:sp>
    </p:spTree>
    <p:extLst>
      <p:ext uri="{BB962C8B-B14F-4D97-AF65-F5344CB8AC3E}">
        <p14:creationId xmlns:p14="http://schemas.microsoft.com/office/powerpoint/2010/main" val="225620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4E2D69A-0596-DE07-0341-5DC4BCFE7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" y="-595222"/>
            <a:ext cx="12072664" cy="8048443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3C05A1-E97A-EE69-D183-9E795EA45B6B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4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1">
            <a:extLst>
              <a:ext uri="{FF2B5EF4-FFF2-40B4-BE49-F238E27FC236}">
                <a16:creationId xmlns:a16="http://schemas.microsoft.com/office/drawing/2014/main" xmlns="" id="{A461FFE2-2516-9670-D1F3-CA057F5F6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553032"/>
              </p:ext>
            </p:extLst>
          </p:nvPr>
        </p:nvGraphicFramePr>
        <p:xfrm>
          <a:off x="191344" y="404664"/>
          <a:ext cx="3353594" cy="63159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797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  <a:gridCol w="1676797">
                  <a:extLst>
                    <a:ext uri="{9D8B030D-6E8A-4147-A177-3AD203B41FA5}">
                      <a16:colId xmlns:a16="http://schemas.microsoft.com/office/drawing/2014/main" xmlns="" val="2695276869"/>
                    </a:ext>
                  </a:extLst>
                </a:gridCol>
              </a:tblGrid>
              <a:tr h="4590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Плюсы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9719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Поддержка объектно-ориентированного программирования (ООП). ООП помогает сделать код проще, и его быстрее писать.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28955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Высокая скорость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115098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Возможности для работы с данными на низком уровне — то есть на уровне, близком к аппаратному. Благодаря этому на С++ можно писать драйвера, микроконтроллеры.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3125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Популярность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  <a:tr h="11509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Для С++ создано много библиотек и компиляторов.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С++ используется практически везде.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135907"/>
                  </a:ext>
                </a:extLst>
              </a:tr>
              <a:tr h="45902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Синтаксис С++ похож на синтаксис C, С# и Java, так что переключаться между этими языками достаточно легко.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7937207"/>
                  </a:ext>
                </a:extLst>
              </a:tr>
              <a:tr h="61385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Совместимость с C благодаря тому, что С++ создавался на его основе.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460749"/>
                  </a:ext>
                </a:extLst>
              </a:tr>
            </a:tbl>
          </a:graphicData>
        </a:graphic>
      </p:graphicFrame>
      <p:graphicFrame>
        <p:nvGraphicFramePr>
          <p:cNvPr id="6" name="Таблица 11">
            <a:extLst>
              <a:ext uri="{FF2B5EF4-FFF2-40B4-BE49-F238E27FC236}">
                <a16:creationId xmlns:a16="http://schemas.microsoft.com/office/drawing/2014/main" xmlns="" id="{37DE3F98-05B7-9F39-3318-6A0B4F5B3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32904"/>
              </p:ext>
            </p:extLst>
          </p:nvPr>
        </p:nvGraphicFramePr>
        <p:xfrm>
          <a:off x="3914000" y="404664"/>
          <a:ext cx="3393939" cy="6315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3939">
                  <a:extLst>
                    <a:ext uri="{9D8B030D-6E8A-4147-A177-3AD203B41FA5}">
                      <a16:colId xmlns:a16="http://schemas.microsoft.com/office/drawing/2014/main" xmlns="" val="1426721215"/>
                    </a:ext>
                  </a:extLst>
                </a:gridCol>
              </a:tblGrid>
              <a:tr h="748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Минусы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960053"/>
                  </a:ext>
                </a:extLst>
              </a:tr>
              <a:tr h="149966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Небезопасность: С++ даёт большую свободу действий, но и не удержит вас от ошибок. А лёгкий доступ к памяти делает его уязвимым не только во время хакерских атак, но и при неосторожной работе.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698539"/>
                  </a:ext>
                </a:extLst>
              </a:tr>
              <a:tr h="12797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Зависимость от платформы: написать на С++ портативный код очень сложно.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39073"/>
                  </a:ext>
                </a:extLst>
              </a:tr>
              <a:tr h="10331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Синтаксис строгий и «многословный»: код читается хуже, чем в некоторых других языках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021732"/>
                  </a:ext>
                </a:extLst>
              </a:tr>
              <a:tr h="17553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Сложность: у С++ сложный синтаксис и маленькая стандартная библиотека, а ещё надо разбираться в указателях и работе с памятью, поэтому учить его нелегко, особенно с нуля.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099602"/>
                  </a:ext>
                </a:extLst>
              </a:tr>
            </a:tbl>
          </a:graphicData>
        </a:graphic>
      </p:graphicFrame>
      <p:graphicFrame>
        <p:nvGraphicFramePr>
          <p:cNvPr id="7" name="Таблица 15">
            <a:extLst>
              <a:ext uri="{FF2B5EF4-FFF2-40B4-BE49-F238E27FC236}">
                <a16:creationId xmlns:a16="http://schemas.microsoft.com/office/drawing/2014/main" xmlns="" id="{0B8B86F4-C000-D4D0-45D7-5CA780554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8947"/>
              </p:ext>
            </p:extLst>
          </p:nvPr>
        </p:nvGraphicFramePr>
        <p:xfrm>
          <a:off x="7604810" y="399373"/>
          <a:ext cx="3775968" cy="6319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5968">
                  <a:extLst>
                    <a:ext uri="{9D8B030D-6E8A-4147-A177-3AD203B41FA5}">
                      <a16:colId xmlns:a16="http://schemas.microsoft.com/office/drawing/2014/main" xmlns="" val="521187161"/>
                    </a:ext>
                  </a:extLst>
                </a:gridCol>
              </a:tblGrid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Где применяют?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555754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драйверы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788852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микроконтроллеры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842378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программное обеспечение, операционные системы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524057"/>
                  </a:ext>
                </a:extLst>
              </a:tr>
              <a:tr h="7280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прикладные приложения — медиаплееры, браузеры, текстовые редакторы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377454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нейросети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368033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игры для компьютера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344028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игры для Xbox и PlayStation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282137"/>
                  </a:ext>
                </a:extLst>
              </a:tr>
              <a:tr h="69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n w="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проекты, где важно строго контролировать память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345739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38923C-2245-1F97-C348-769BA89ACB0D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1419116-0442-A82B-F7F8-261F505C7BE4}"/>
              </a:ext>
            </a:extLst>
          </p:cNvPr>
          <p:cNvSpPr/>
          <p:nvPr/>
        </p:nvSpPr>
        <p:spPr>
          <a:xfrm>
            <a:off x="4284324" y="25152"/>
            <a:ext cx="26532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Краткая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106325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B31EB1-FD9C-BFE9-B717-B688AE55316A}"/>
              </a:ext>
            </a:extLst>
          </p:cNvPr>
          <p:cNvSpPr txBox="1"/>
          <p:nvPr/>
        </p:nvSpPr>
        <p:spPr>
          <a:xfrm>
            <a:off x="438150" y="917614"/>
            <a:ext cx="544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Примеры использования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F521A-66E7-FF68-5D2E-D3FA32767307}"/>
              </a:ext>
            </a:extLst>
          </p:cNvPr>
          <p:cNvSpPr txBox="1"/>
          <p:nvPr/>
        </p:nvSpPr>
        <p:spPr>
          <a:xfrm>
            <a:off x="435546" y="271283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C++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5778561-327C-5FC7-EF04-FE104B33D1CD}"/>
              </a:ext>
            </a:extLst>
          </p:cNvPr>
          <p:cNvGrpSpPr/>
          <p:nvPr/>
        </p:nvGrpSpPr>
        <p:grpSpPr>
          <a:xfrm>
            <a:off x="0" y="1397785"/>
            <a:ext cx="4320480" cy="3111550"/>
            <a:chOff x="-240704" y="1512168"/>
            <a:chExt cx="4320480" cy="31115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FCA90199-A98D-3356-8F1B-F3E602BA3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704" y="1512168"/>
              <a:ext cx="4320480" cy="19168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7415A33-513E-B828-A244-4DADEF2BD81C}"/>
                </a:ext>
              </a:extLst>
            </p:cNvPr>
            <p:cNvSpPr txBox="1"/>
            <p:nvPr/>
          </p:nvSpPr>
          <p:spPr>
            <a:xfrm>
              <a:off x="435547" y="3238723"/>
              <a:ext cx="28765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Почти все в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Microsoft (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включая версии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Windows,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таких как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: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98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, 2000, XP, 7, 8, 10)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 написаны на С++. Так и пакет приложений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Office, 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используемый по всему миру уже много лет.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2D75871-2DF9-2B64-164A-692B2E7C1142}"/>
              </a:ext>
            </a:extLst>
          </p:cNvPr>
          <p:cNvGrpSpPr/>
          <p:nvPr/>
        </p:nvGrpSpPr>
        <p:grpSpPr>
          <a:xfrm>
            <a:off x="3160677" y="2237420"/>
            <a:ext cx="7774004" cy="5842389"/>
            <a:chOff x="-384720" y="2424637"/>
            <a:chExt cx="7774004" cy="584238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DB516316-CC56-58D0-E370-D01BE0AFD2BA}"/>
                </a:ext>
              </a:extLst>
            </p:cNvPr>
            <p:cNvGrpSpPr/>
            <p:nvPr/>
          </p:nvGrpSpPr>
          <p:grpSpPr>
            <a:xfrm>
              <a:off x="-384720" y="2424637"/>
              <a:ext cx="7774004" cy="5842389"/>
              <a:chOff x="4885361" y="-377446"/>
              <a:chExt cx="7774004" cy="5842389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75D5EBF7-B2E0-81EB-8D79-0D40DB5FD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361" y="1658500"/>
                <a:ext cx="2655749" cy="1770499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8495F12B-E2C1-2BE8-1BF7-86961B77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9338" y="-377446"/>
                <a:ext cx="6790027" cy="5842389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1CB719F-CEA0-0A04-740A-63C7BF6DE13A}"/>
                </a:ext>
              </a:extLst>
            </p:cNvPr>
            <p:cNvSpPr txBox="1"/>
            <p:nvPr/>
          </p:nvSpPr>
          <p:spPr>
            <a:xfrm>
              <a:off x="806734" y="6099155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Компании гиганты игровой индустрии широко использующие </a:t>
              </a:r>
              <a:r>
                <a:rPr lang="en-US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C++</a:t>
              </a:r>
              <a:r>
                <a:rPr lang="ru-RU" sz="14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 </a:t>
              </a: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881CCF9-AC87-04CD-5E27-2AA9F30D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47" y="-603448"/>
            <a:ext cx="5445055" cy="56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C3334D-D083-D9F0-9081-C7DA35A22772}"/>
              </a:ext>
            </a:extLst>
          </p:cNvPr>
          <p:cNvSpPr txBox="1"/>
          <p:nvPr/>
        </p:nvSpPr>
        <p:spPr>
          <a:xfrm>
            <a:off x="6223836" y="3140968"/>
            <a:ext cx="4480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PHP </a:t>
            </a: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имел недостаточную производительность</a:t>
            </a:r>
            <a:r>
              <a:rPr lang="en-US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поэтому компании пришлось переписать серверную часть на С++</a:t>
            </a:r>
            <a:r>
              <a:rPr lang="en-US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так как он имел большую эффективность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5EE20FC-2B03-AFDD-4059-859091810952}"/>
              </a:ext>
            </a:extLst>
          </p:cNvPr>
          <p:cNvSpPr/>
          <p:nvPr/>
        </p:nvSpPr>
        <p:spPr>
          <a:xfrm>
            <a:off x="11677650" y="0"/>
            <a:ext cx="5143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21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814</Words>
  <Application>Microsoft Office PowerPoint</Application>
  <PresentationFormat>Произвольный</PresentationFormat>
  <Paragraphs>121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Константинов</dc:creator>
  <cp:lastModifiedBy>Класс</cp:lastModifiedBy>
  <cp:revision>30</cp:revision>
  <dcterms:created xsi:type="dcterms:W3CDTF">2023-01-06T07:05:57Z</dcterms:created>
  <dcterms:modified xsi:type="dcterms:W3CDTF">2023-02-01T07:55:13Z</dcterms:modified>
</cp:coreProperties>
</file>