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618B94-72C0-4418-B6F8-6EC45DE6C039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21A2A-2F24-4B95-946E-1D579D2A51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618B94-72C0-4418-B6F8-6EC45DE6C039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21A2A-2F24-4B95-946E-1D579D2A51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618B94-72C0-4418-B6F8-6EC45DE6C039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21A2A-2F24-4B95-946E-1D579D2A51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618B94-72C0-4418-B6F8-6EC45DE6C039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21A2A-2F24-4B95-946E-1D579D2A51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618B94-72C0-4418-B6F8-6EC45DE6C039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21A2A-2F24-4B95-946E-1D579D2A51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618B94-72C0-4418-B6F8-6EC45DE6C039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21A2A-2F24-4B95-946E-1D579D2A51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618B94-72C0-4418-B6F8-6EC45DE6C039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21A2A-2F24-4B95-946E-1D579D2A51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618B94-72C0-4418-B6F8-6EC45DE6C039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21A2A-2F24-4B95-946E-1D579D2A51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618B94-72C0-4418-B6F8-6EC45DE6C039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21A2A-2F24-4B95-946E-1D579D2A51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618B94-72C0-4418-B6F8-6EC45DE6C039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21A2A-2F24-4B95-946E-1D579D2A51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618B94-72C0-4418-B6F8-6EC45DE6C039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21A2A-2F24-4B95-946E-1D579D2A51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4618B94-72C0-4418-B6F8-6EC45DE6C039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3121A2A-2F24-4B95-946E-1D579D2A51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214422"/>
            <a:ext cx="7406640" cy="1071570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урока: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285852" y="2857496"/>
            <a:ext cx="7406640" cy="1752600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ТАБЛИЦЫ ИСТИННОСТИ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29618" cy="1939916"/>
          </a:xfrm>
        </p:spPr>
        <p:txBody>
          <a:bodyPr>
            <a:noAutofit/>
          </a:bodyPr>
          <a:lstStyle/>
          <a:p>
            <a:pPr marL="342900" indent="-342900"/>
            <a:r>
              <a:rPr lang="ru-RU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этом уроке нам необходимо решить следующую задачу: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2976" y="2000240"/>
            <a:ext cx="778674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ru-RU" sz="2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5400" b="1" dirty="0" smtClean="0">
                <a:solidFill>
                  <a:srgbClr val="7030A0"/>
                </a:solidFill>
              </a:rPr>
              <a:t>Таблица истинности сложного логического выражения. Как правильно составить и использовать?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ТАБЛИЦЫ ИСТИННОСТИ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5410200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/>
              <a:t>Решение логических выражений принято записывать в виде </a:t>
            </a:r>
          </a:p>
          <a:p>
            <a:pPr>
              <a:buNone/>
            </a:pPr>
            <a:r>
              <a:rPr lang="ru-RU" sz="3600" b="1" dirty="0" smtClean="0"/>
              <a:t>	</a:t>
            </a:r>
            <a:r>
              <a:rPr lang="ru-RU" sz="4000" b="1" u="sng" dirty="0" smtClean="0"/>
              <a:t>таблиц истинности</a:t>
            </a:r>
            <a:r>
              <a:rPr lang="ru-RU" sz="4000" b="1" dirty="0" smtClean="0"/>
              <a:t> – </a:t>
            </a:r>
            <a:r>
              <a:rPr lang="ru-RU" sz="4000" b="1" dirty="0" smtClean="0">
                <a:solidFill>
                  <a:srgbClr val="C00000"/>
                </a:solidFill>
              </a:rPr>
              <a:t>таблиц, в которых по действиям показано, какие значения принимает логическое выражение при всех возможных наборах его переменных.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ДЛЯ СОСТАВЛЕНИЯ ТАБЛИЦЫ НЕОБХОДИМО: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b="1" dirty="0" smtClean="0"/>
              <a:t>Выяснить количество строк в таблице (вычисляется как 2 в степени </a:t>
            </a:r>
            <a:r>
              <a:rPr lang="en-US" sz="2800" b="1" dirty="0" smtClean="0"/>
              <a:t>n</a:t>
            </a:r>
            <a:r>
              <a:rPr lang="ru-RU" sz="2800" b="1" dirty="0" smtClean="0"/>
              <a:t>, где </a:t>
            </a:r>
            <a:r>
              <a:rPr lang="en-US" sz="2800" b="1" dirty="0" smtClean="0"/>
              <a:t>n</a:t>
            </a:r>
            <a:r>
              <a:rPr lang="ru-RU" sz="2800" b="1" dirty="0" smtClean="0"/>
              <a:t> – количество переменных).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/>
              <a:t>Выяснить количество столбцов = количество переменных + количество логических операций.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/>
              <a:t>Установить последовательность выполнения логических операций.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/>
              <a:t>Построить таблицу, указывая названия столбцов и возможные наборы значений исходных логических переменных.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/>
              <a:t>Заполнить таблицу истинности по столбцам.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Пример 1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785794"/>
            <a:ext cx="8001056" cy="6072206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Построим таблицу истинности для выражения </a:t>
            </a:r>
            <a:r>
              <a:rPr lang="en-US" b="1" dirty="0" smtClean="0"/>
              <a:t>F</a:t>
            </a:r>
            <a:r>
              <a:rPr lang="ru-RU" b="1" dirty="0" smtClean="0"/>
              <a:t> </a:t>
            </a:r>
            <a:r>
              <a:rPr lang="en-US" b="1" dirty="0" smtClean="0"/>
              <a:t>=</a:t>
            </a:r>
            <a:r>
              <a:rPr lang="ru-RU" b="1" dirty="0" smtClean="0"/>
              <a:t> </a:t>
            </a:r>
            <a:r>
              <a:rPr lang="en-US" b="1" dirty="0" smtClean="0"/>
              <a:t>(A</a:t>
            </a:r>
            <a:r>
              <a:rPr lang="ru-RU" b="1" dirty="0" smtClean="0"/>
              <a:t> </a:t>
            </a:r>
            <a:r>
              <a:rPr lang="en-US" b="1" dirty="0" smtClean="0"/>
              <a:t>v</a:t>
            </a:r>
            <a:r>
              <a:rPr lang="ru-RU" b="1" dirty="0" smtClean="0"/>
              <a:t> </a:t>
            </a:r>
            <a:r>
              <a:rPr lang="en-US" b="1" dirty="0" smtClean="0"/>
              <a:t>B)</a:t>
            </a:r>
            <a:r>
              <a:rPr lang="ru-RU" b="1" dirty="0" smtClean="0"/>
              <a:t> </a:t>
            </a:r>
            <a:r>
              <a:rPr lang="en-US" b="1" dirty="0" smtClean="0"/>
              <a:t>&amp;</a:t>
            </a:r>
            <a:r>
              <a:rPr lang="ru-RU" b="1" dirty="0" smtClean="0"/>
              <a:t> </a:t>
            </a:r>
            <a:r>
              <a:rPr lang="en-US" b="1" dirty="0" smtClean="0"/>
              <a:t>(¬A</a:t>
            </a:r>
            <a:r>
              <a:rPr lang="ru-RU" b="1" dirty="0" smtClean="0"/>
              <a:t> </a:t>
            </a:r>
            <a:r>
              <a:rPr lang="en-US" b="1" dirty="0" smtClean="0"/>
              <a:t>v</a:t>
            </a:r>
            <a:r>
              <a:rPr lang="ru-RU" b="1" dirty="0" smtClean="0"/>
              <a:t> </a:t>
            </a:r>
            <a:r>
              <a:rPr lang="en-US" b="1" dirty="0" smtClean="0"/>
              <a:t>¬B)</a:t>
            </a:r>
          </a:p>
          <a:p>
            <a:pPr>
              <a:buNone/>
            </a:pPr>
            <a:r>
              <a:rPr lang="ru-RU" sz="2000" b="1" dirty="0" smtClean="0"/>
              <a:t>1</a:t>
            </a:r>
            <a:r>
              <a:rPr lang="ru-RU" sz="2000" dirty="0" smtClean="0"/>
              <a:t>. </a:t>
            </a:r>
            <a:r>
              <a:rPr lang="ru-RU" sz="2000" b="1" i="1" dirty="0" smtClean="0"/>
              <a:t>Количество строк = 2² + 1(заголовки столбцов) = 5</a:t>
            </a:r>
          </a:p>
          <a:p>
            <a:pPr>
              <a:buNone/>
            </a:pPr>
            <a:r>
              <a:rPr lang="ru-RU" sz="2000" b="1" i="1" dirty="0" smtClean="0"/>
              <a:t>2. Количество столбцов = 2 + 5(</a:t>
            </a:r>
            <a:r>
              <a:rPr lang="en-US" sz="2000" b="1" i="1" dirty="0" smtClean="0"/>
              <a:t>v</a:t>
            </a:r>
            <a:r>
              <a:rPr lang="ru-RU" sz="2000" b="1" i="1" dirty="0" smtClean="0"/>
              <a:t>, </a:t>
            </a:r>
            <a:r>
              <a:rPr lang="en-US" sz="2000" b="1" i="1" dirty="0" smtClean="0"/>
              <a:t>&amp;, ¬, v, ¬</a:t>
            </a:r>
            <a:r>
              <a:rPr lang="ru-RU" sz="2000" b="1" i="1" dirty="0" smtClean="0"/>
              <a:t>) = 7</a:t>
            </a:r>
            <a:endParaRPr lang="en-US" sz="2000" b="1" i="1" dirty="0" smtClean="0"/>
          </a:p>
          <a:p>
            <a:pPr>
              <a:buNone/>
            </a:pPr>
            <a:r>
              <a:rPr lang="ru-RU" sz="2000" b="1" i="1" dirty="0" smtClean="0"/>
              <a:t>3. Расставим порядок выполнения операций:</a:t>
            </a:r>
          </a:p>
          <a:p>
            <a:pPr>
              <a:buNone/>
            </a:pPr>
            <a:r>
              <a:rPr lang="ru-RU" sz="2000" b="1" i="1" dirty="0" smtClean="0"/>
              <a:t>    </a:t>
            </a:r>
            <a:r>
              <a:rPr lang="en-US" sz="2000" b="1" i="1" dirty="0" smtClean="0"/>
              <a:t>  </a:t>
            </a:r>
            <a:r>
              <a:rPr lang="ru-RU" sz="2000" b="1" i="1" dirty="0" smtClean="0"/>
              <a:t>1       5     2    4  3</a:t>
            </a:r>
            <a:endParaRPr lang="ru-RU" sz="2000" b="1" i="1" dirty="0"/>
          </a:p>
          <a:p>
            <a:pPr>
              <a:buNone/>
            </a:pPr>
            <a:r>
              <a:rPr lang="en-US" sz="2000" b="1" i="1" dirty="0" smtClean="0"/>
              <a:t>(A</a:t>
            </a:r>
            <a:r>
              <a:rPr lang="ru-RU" sz="2000" b="1" i="1" dirty="0" smtClean="0"/>
              <a:t> </a:t>
            </a:r>
            <a:r>
              <a:rPr lang="en-US" sz="2000" b="1" i="1" dirty="0" smtClean="0"/>
              <a:t>v</a:t>
            </a:r>
            <a:r>
              <a:rPr lang="ru-RU" sz="2000" b="1" i="1" dirty="0" smtClean="0"/>
              <a:t> </a:t>
            </a:r>
            <a:r>
              <a:rPr lang="en-US" sz="2000" b="1" i="1" dirty="0" smtClean="0"/>
              <a:t>B)</a:t>
            </a:r>
            <a:r>
              <a:rPr lang="ru-RU" sz="2000" b="1" i="1" dirty="0" smtClean="0"/>
              <a:t> </a:t>
            </a:r>
            <a:r>
              <a:rPr lang="en-US" sz="2000" b="1" i="1" dirty="0" smtClean="0"/>
              <a:t>&amp;</a:t>
            </a:r>
            <a:r>
              <a:rPr lang="ru-RU" sz="2000" b="1" i="1" dirty="0" smtClean="0"/>
              <a:t> </a:t>
            </a:r>
            <a:r>
              <a:rPr lang="en-US" sz="2000" b="1" i="1" dirty="0" smtClean="0"/>
              <a:t>(¬A</a:t>
            </a:r>
            <a:r>
              <a:rPr lang="ru-RU" sz="2000" b="1" i="1" dirty="0" smtClean="0"/>
              <a:t> </a:t>
            </a:r>
            <a:r>
              <a:rPr lang="en-US" sz="2000" b="1" i="1" dirty="0" smtClean="0"/>
              <a:t>v</a:t>
            </a:r>
            <a:r>
              <a:rPr lang="ru-RU" sz="2000" b="1" i="1" dirty="0" smtClean="0"/>
              <a:t> </a:t>
            </a:r>
            <a:r>
              <a:rPr lang="en-US" sz="2000" b="1" i="1" dirty="0" smtClean="0"/>
              <a:t>¬B)</a:t>
            </a:r>
            <a:endParaRPr lang="ru-RU" sz="2000" b="1" i="1" dirty="0" smtClean="0"/>
          </a:p>
          <a:p>
            <a:pPr>
              <a:buNone/>
            </a:pPr>
            <a:r>
              <a:rPr lang="ru-RU" sz="2000" b="1" i="1" dirty="0" smtClean="0"/>
              <a:t>4. Построим таблицу: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14414" y="4286256"/>
          <a:ext cx="764386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1003565"/>
                <a:gridCol w="22860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r>
                        <a:rPr lang="ru-RU" sz="1800" b="1" dirty="0" smtClean="0"/>
                        <a:t> </a:t>
                      </a:r>
                      <a:r>
                        <a:rPr lang="en-US" sz="1800" b="1" dirty="0" smtClean="0"/>
                        <a:t>v</a:t>
                      </a:r>
                      <a:r>
                        <a:rPr lang="ru-RU" sz="1800" b="1" dirty="0" smtClean="0"/>
                        <a:t> </a:t>
                      </a:r>
                      <a:r>
                        <a:rPr lang="en-US" sz="1800" b="1" dirty="0" smtClean="0"/>
                        <a:t>B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¬A</a:t>
                      </a:r>
                      <a:r>
                        <a:rPr lang="ru-RU" sz="1800" b="1" dirty="0" smtClean="0"/>
                        <a:t>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¬B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¬A</a:t>
                      </a:r>
                      <a:r>
                        <a:rPr lang="ru-RU" sz="1800" b="1" dirty="0" smtClean="0"/>
                        <a:t> </a:t>
                      </a:r>
                      <a:r>
                        <a:rPr lang="en-US" sz="1800" b="1" dirty="0" smtClean="0"/>
                        <a:t>v</a:t>
                      </a:r>
                      <a:r>
                        <a:rPr lang="ru-RU" sz="1800" b="1" dirty="0" smtClean="0"/>
                        <a:t> </a:t>
                      </a:r>
                      <a:r>
                        <a:rPr lang="en-US" sz="1800" b="1" dirty="0" smtClean="0"/>
                        <a:t>¬B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dirty="0" smtClean="0"/>
                        <a:t>(A</a:t>
                      </a:r>
                      <a:r>
                        <a:rPr lang="ru-RU" sz="1800" b="1" dirty="0" smtClean="0"/>
                        <a:t> </a:t>
                      </a:r>
                      <a:r>
                        <a:rPr lang="en-US" sz="1800" b="1" dirty="0" smtClean="0"/>
                        <a:t>v</a:t>
                      </a:r>
                      <a:r>
                        <a:rPr lang="ru-RU" sz="1800" b="1" dirty="0" smtClean="0"/>
                        <a:t> </a:t>
                      </a:r>
                      <a:r>
                        <a:rPr lang="en-US" sz="1800" b="1" dirty="0" smtClean="0"/>
                        <a:t>B)</a:t>
                      </a:r>
                      <a:r>
                        <a:rPr lang="ru-RU" sz="1800" b="1" dirty="0" smtClean="0"/>
                        <a:t> </a:t>
                      </a:r>
                      <a:r>
                        <a:rPr lang="en-US" sz="1800" b="1" dirty="0" smtClean="0"/>
                        <a:t>&amp;</a:t>
                      </a:r>
                      <a:r>
                        <a:rPr lang="ru-RU" sz="1800" b="1" dirty="0" smtClean="0"/>
                        <a:t> </a:t>
                      </a:r>
                      <a:r>
                        <a:rPr lang="en-US" sz="1800" b="1" dirty="0" smtClean="0"/>
                        <a:t>(¬A</a:t>
                      </a:r>
                      <a:r>
                        <a:rPr lang="ru-RU" sz="1800" b="1" dirty="0" smtClean="0"/>
                        <a:t> </a:t>
                      </a:r>
                      <a:r>
                        <a:rPr lang="en-US" sz="1800" b="1" dirty="0" smtClean="0"/>
                        <a:t>v</a:t>
                      </a:r>
                      <a:r>
                        <a:rPr lang="ru-RU" sz="1800" b="1" dirty="0" smtClean="0"/>
                        <a:t> </a:t>
                      </a:r>
                      <a:r>
                        <a:rPr lang="en-US" sz="1800" b="1" dirty="0" smtClean="0"/>
                        <a:t>¬B)</a:t>
                      </a:r>
                      <a:endParaRPr lang="ru-RU" sz="18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42852"/>
            <a:ext cx="82296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Пример 2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Построим таблицу истинности для логического выражения </a:t>
            </a:r>
            <a:r>
              <a:rPr lang="en-US" b="1" dirty="0" smtClean="0"/>
              <a:t>X v Y &amp; ¬Z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i="1" dirty="0" smtClean="0"/>
              <a:t>Количество строк = 2³ + 1 = 9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i="1" dirty="0" smtClean="0"/>
              <a:t>Количество столбцов = 3 логические переменные + 3 логические операции = 6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i="1" dirty="0" smtClean="0"/>
              <a:t>Укажем </a:t>
            </a:r>
            <a:endParaRPr lang="en-US" sz="2400" b="1" i="1" dirty="0" smtClean="0"/>
          </a:p>
          <a:p>
            <a:pPr marL="514350" indent="-514350">
              <a:buNone/>
            </a:pPr>
            <a:r>
              <a:rPr lang="en-US" sz="2400" b="1" i="1" dirty="0"/>
              <a:t>	</a:t>
            </a:r>
            <a:r>
              <a:rPr lang="ru-RU" sz="2400" b="1" i="1" dirty="0" smtClean="0"/>
              <a:t>порядок </a:t>
            </a:r>
            <a:endParaRPr lang="en-US" sz="2400" b="1" i="1" dirty="0" smtClean="0"/>
          </a:p>
          <a:p>
            <a:pPr marL="514350" indent="-514350">
              <a:buNone/>
            </a:pPr>
            <a:r>
              <a:rPr lang="en-US" sz="2400" b="1" i="1" dirty="0"/>
              <a:t>	</a:t>
            </a:r>
            <a:r>
              <a:rPr lang="ru-RU" sz="2400" b="1" i="1" dirty="0" smtClean="0"/>
              <a:t>действий: </a:t>
            </a:r>
          </a:p>
          <a:p>
            <a:pPr marL="514350" indent="-514350">
              <a:buNone/>
            </a:pPr>
            <a:r>
              <a:rPr lang="ru-RU" sz="2400" b="1" i="1" dirty="0" smtClean="0"/>
              <a:t>   3       2  1		</a:t>
            </a:r>
            <a:endParaRPr lang="ru-RU" sz="2400" b="1" i="1" dirty="0"/>
          </a:p>
          <a:p>
            <a:pPr marL="514350" indent="-514350">
              <a:buNone/>
            </a:pPr>
            <a:r>
              <a:rPr lang="en-US" sz="2400" b="1" i="1" dirty="0" smtClean="0"/>
              <a:t>X v Y &amp; ¬Z</a:t>
            </a:r>
          </a:p>
          <a:p>
            <a:pPr marL="514350" indent="-514350">
              <a:buNone/>
            </a:pPr>
            <a:endParaRPr lang="ru-RU" sz="2400" b="1" i="1" dirty="0" smtClean="0"/>
          </a:p>
          <a:p>
            <a:pPr marL="514350" indent="-514350">
              <a:buNone/>
            </a:pPr>
            <a:r>
              <a:rPr lang="ru-RU" sz="2400" b="1" i="1" dirty="0" smtClean="0">
                <a:solidFill>
                  <a:srgbClr val="00B0F0"/>
                </a:solidFill>
              </a:rPr>
              <a:t>4</a:t>
            </a:r>
            <a:r>
              <a:rPr lang="ru-RU" sz="2400" b="1" i="1" dirty="0" smtClean="0"/>
              <a:t>. Нарисуем</a:t>
            </a:r>
          </a:p>
          <a:p>
            <a:pPr marL="514350" indent="-514350">
              <a:buNone/>
            </a:pPr>
            <a:r>
              <a:rPr lang="ru-RU" sz="2400" b="1" i="1" dirty="0" smtClean="0"/>
              <a:t> и заполним</a:t>
            </a:r>
          </a:p>
          <a:p>
            <a:pPr marL="514350" indent="-514350">
              <a:buNone/>
            </a:pPr>
            <a:r>
              <a:rPr lang="ru-RU" sz="2400" b="1" i="1" dirty="0" smtClean="0"/>
              <a:t> таблицу:</a:t>
            </a:r>
          </a:p>
          <a:p>
            <a:pPr marL="514350" indent="-514350">
              <a:buNone/>
            </a:pP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00298" y="3071810"/>
          <a:ext cx="6500858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4208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Z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¬Z</a:t>
                      </a:r>
                      <a:endParaRPr lang="ru-RU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Y &amp; ¬Z</a:t>
                      </a:r>
                      <a:endParaRPr lang="ru-RU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ctr">
                        <a:buNone/>
                      </a:pPr>
                      <a:r>
                        <a:rPr lang="en-US" sz="1800" b="1" dirty="0" smtClean="0"/>
                        <a:t>X v Y &amp; ¬Z</a:t>
                      </a:r>
                      <a:endParaRPr lang="ru-RU" sz="18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Домашнее задание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600200"/>
            <a:ext cx="7929618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Составьте таблицы истинности для следующих логических выражений: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6000" dirty="0" smtClean="0"/>
              <a:t>F = (X &amp; ¬Y) v Z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6000" dirty="0" smtClean="0"/>
              <a:t>F = X &amp; Y v X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6000" dirty="0" smtClean="0"/>
              <a:t>¬((X v Y) &amp; (Z v X)) &amp; (Z v Y)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77</TotalTime>
  <Words>373</Words>
  <Application>Microsoft Office PowerPoint</Application>
  <PresentationFormat>Экран (4:3)</PresentationFormat>
  <Paragraphs>130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Тема урока:</vt:lpstr>
      <vt:lpstr>На этом уроке нам необходимо решить следующую задачу:</vt:lpstr>
      <vt:lpstr>ТАБЛИЦЫ ИСТИННОСТИ</vt:lpstr>
      <vt:lpstr>ДЛЯ СОСТАВЛЕНИЯ ТАБЛИЦЫ НЕОБХОДИМО:</vt:lpstr>
      <vt:lpstr>Пример 1</vt:lpstr>
      <vt:lpstr>Пример 2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ТАБЛИЦЫ ИСТИННОСТИ</dc:title>
  <dc:creator>Светлана</dc:creator>
  <cp:lastModifiedBy>Home</cp:lastModifiedBy>
  <cp:revision>10</cp:revision>
  <dcterms:created xsi:type="dcterms:W3CDTF">2008-04-15T13:12:17Z</dcterms:created>
  <dcterms:modified xsi:type="dcterms:W3CDTF">2021-12-05T10:59:58Z</dcterms:modified>
</cp:coreProperties>
</file>