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77" r:id="rId4"/>
    <p:sldId id="281" r:id="rId5"/>
    <p:sldId id="279" r:id="rId6"/>
    <p:sldId id="272" r:id="rId7"/>
    <p:sldId id="273" r:id="rId8"/>
    <p:sldId id="280" r:id="rId9"/>
    <p:sldId id="275" r:id="rId10"/>
    <p:sldId id="258" r:id="rId11"/>
    <p:sldId id="257" r:id="rId12"/>
    <p:sldId id="259" r:id="rId13"/>
    <p:sldId id="260" r:id="rId14"/>
    <p:sldId id="282" r:id="rId15"/>
    <p:sldId id="261" r:id="rId16"/>
    <p:sldId id="262" r:id="rId17"/>
    <p:sldId id="263" r:id="rId18"/>
    <p:sldId id="264" r:id="rId19"/>
    <p:sldId id="283" r:id="rId20"/>
    <p:sldId id="284" r:id="rId21"/>
    <p:sldId id="285" r:id="rId22"/>
    <p:sldId id="286"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58DE25BD-7A77-413E-8C20-3D123F21E4E3}">
          <p14:sldIdLst>
            <p14:sldId id="256"/>
            <p14:sldId id="277"/>
            <p14:sldId id="281"/>
            <p14:sldId id="279"/>
            <p14:sldId id="272"/>
            <p14:sldId id="273"/>
            <p14:sldId id="280"/>
            <p14:sldId id="275"/>
            <p14:sldId id="258"/>
            <p14:sldId id="257"/>
            <p14:sldId id="259"/>
            <p14:sldId id="260"/>
            <p14:sldId id="282"/>
            <p14:sldId id="261"/>
            <p14:sldId id="262"/>
            <p14:sldId id="263"/>
            <p14:sldId id="264"/>
            <p14:sldId id="283"/>
            <p14:sldId id="284"/>
            <p14:sldId id="285"/>
            <p14:sldId id="286"/>
            <p14:sldId id="27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FF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9" autoAdjust="0"/>
    <p:restoredTop sz="94660"/>
  </p:normalViewPr>
  <p:slideViewPr>
    <p:cSldViewPr>
      <p:cViewPr>
        <p:scale>
          <a:sx n="75" d="100"/>
          <a:sy n="75" d="100"/>
        </p:scale>
        <p:origin x="-2580" y="-9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7166"/>
            <a:ext cx="7789776" cy="1470025"/>
          </a:xfrm>
        </p:spPr>
        <p:txBody>
          <a:bodyPr/>
          <a:lstStyle>
            <a:lvl1pPr>
              <a:defRPr>
                <a:solidFill>
                  <a:srgbClr val="C00000"/>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857356" y="2112941"/>
            <a:ext cx="5429288" cy="1752600"/>
          </a:xfrm>
        </p:spPr>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C593390-EB43-45EE-8F57-BE4AD01613E8}" type="datetimeFigureOut">
              <a:rPr lang="en-US" smtClean="0"/>
              <a:pPr/>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57157-A18D-4EDB-B7B6-7D5ABFCD4308}" type="slidenum">
              <a:rPr lang="en-US" smtClean="0"/>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C593390-EB43-45EE-8F57-BE4AD01613E8}" type="datetimeFigureOut">
              <a:rPr lang="en-US" smtClean="0"/>
              <a:pPr/>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57157-A18D-4EDB-B7B6-7D5ABFCD4308}" type="slidenum">
              <a:rPr lang="en-US" smtClean="0"/>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C593390-EB43-45EE-8F57-BE4AD01613E8}" type="datetimeFigureOut">
              <a:rPr lang="en-US" smtClean="0"/>
              <a:pPr/>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57157-A18D-4EDB-B7B6-7D5ABFCD4308}" type="slidenum">
              <a:rPr lang="en-US" smtClean="0"/>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C3399"/>
                </a:solidFill>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C593390-EB43-45EE-8F57-BE4AD01613E8}" type="datetimeFigureOut">
              <a:rPr lang="en-US" smtClean="0"/>
              <a:pPr/>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57157-A18D-4EDB-B7B6-7D5ABFCD4308}" type="slidenum">
              <a:rPr lang="en-US" smtClean="0"/>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C593390-EB43-45EE-8F57-BE4AD01613E8}" type="datetimeFigureOut">
              <a:rPr lang="en-US" smtClean="0"/>
              <a:pPr/>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57157-A18D-4EDB-B7B6-7D5ABFCD4308}" type="slidenum">
              <a:rPr lang="en-US" smtClean="0"/>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CC593390-EB43-45EE-8F57-BE4AD01613E8}" type="datetimeFigureOut">
              <a:rPr lang="en-US" smtClean="0"/>
              <a:pPr/>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57157-A18D-4EDB-B7B6-7D5ABFCD4308}" type="slidenum">
              <a:rPr lang="en-US" smtClean="0"/>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CC593390-EB43-45EE-8F57-BE4AD01613E8}" type="datetimeFigureOut">
              <a:rPr lang="en-US" smtClean="0"/>
              <a:pPr/>
              <a:t>1/30/2021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857157-A18D-4EDB-B7B6-7D5ABFCD4308}" type="slidenum">
              <a:rPr lang="en-US" smtClean="0"/>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C593390-EB43-45EE-8F57-BE4AD01613E8}" type="datetimeFigureOut">
              <a:rPr lang="en-US" smtClean="0"/>
              <a:pPr/>
              <a:t>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857157-A18D-4EDB-B7B6-7D5ABFCD4308}" type="slidenum">
              <a:rPr lang="en-US" smtClean="0"/>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93390-EB43-45EE-8F57-BE4AD01613E8}" type="datetimeFigureOut">
              <a:rPr lang="en-US" smtClean="0"/>
              <a:pPr/>
              <a:t>1/30/2021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857157-A18D-4EDB-B7B6-7D5ABFCD4308}" type="slidenum">
              <a:rPr lang="en-US" smtClean="0"/>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C593390-EB43-45EE-8F57-BE4AD01613E8}" type="datetimeFigureOut">
              <a:rPr lang="en-US" smtClean="0"/>
              <a:pPr/>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57157-A18D-4EDB-B7B6-7D5ABFCD4308}" type="slidenum">
              <a:rPr lang="en-US" smtClean="0"/>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C593390-EB43-45EE-8F57-BE4AD01613E8}" type="datetimeFigureOut">
              <a:rPr lang="en-US" smtClean="0"/>
              <a:pPr/>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57157-A18D-4EDB-B7B6-7D5ABFCD4308}" type="slidenum">
              <a:rPr lang="en-US" smtClean="0"/>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457200" y="1600200"/>
            <a:ext cx="8229600" cy="4525963"/>
          </a:xfrm>
          <a:prstGeom prst="rect">
            <a:avLst/>
          </a:prstGeom>
          <a:solidFill>
            <a:srgbClr val="FFFFFF">
              <a:alpha val="65098"/>
            </a:srgbClr>
          </a:solidFill>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93390-EB43-45EE-8F57-BE4AD01613E8}" type="datetimeFigureOut">
              <a:rPr lang="en-US" smtClean="0"/>
              <a:pPr/>
              <a:t>1/30/2021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57157-A18D-4EDB-B7B6-7D5ABFCD43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nf-ege.sdamgia.ru/doc/inf/zadanie18/18_demo.xls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inf-ege.sdamgia.ru/doc/inf/zadanie18/18_demo.xls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764704"/>
            <a:ext cx="7789776" cy="1470025"/>
          </a:xfrm>
        </p:spPr>
        <p:txBody>
          <a:bodyPr>
            <a:noAutofit/>
          </a:bodyPr>
          <a:lstStyle/>
          <a:p>
            <a:r>
              <a:rPr lang="ru-RU" sz="3200" dirty="0" smtClean="0"/>
              <a:t>Динамическое программирование</a:t>
            </a:r>
            <a:br>
              <a:rPr lang="ru-RU" sz="3200" dirty="0" smtClean="0"/>
            </a:br>
            <a:r>
              <a:rPr lang="ru-RU" sz="2400" dirty="0" smtClean="0"/>
              <a:t>№18</a:t>
            </a:r>
            <a:r>
              <a:rPr lang="x-none" sz="2400" smtClean="0"/>
              <a:t> (</a:t>
            </a:r>
            <a:r>
              <a:rPr lang="ru-RU" sz="2400" dirty="0" smtClean="0"/>
              <a:t>повышенный уровень, время – 6 мин</a:t>
            </a:r>
            <a:r>
              <a:rPr lang="x-none" sz="2400" smtClean="0"/>
              <a:t>)</a:t>
            </a:r>
            <a:r>
              <a:rPr lang="ru-RU" sz="2400" dirty="0" smtClean="0"/>
              <a:t/>
            </a:r>
            <a:br>
              <a:rPr lang="ru-RU" sz="2400" dirty="0" smtClean="0"/>
            </a:br>
            <a:endParaRPr lang="en-US" sz="2400" dirty="0">
              <a:solidFill>
                <a:srgbClr val="CC3399"/>
              </a:solidFill>
            </a:endParaRPr>
          </a:p>
        </p:txBody>
      </p:sp>
      <p:sp>
        <p:nvSpPr>
          <p:cNvPr id="3" name="Subtitle 2"/>
          <p:cNvSpPr>
            <a:spLocks noGrp="1"/>
          </p:cNvSpPr>
          <p:nvPr>
            <p:ph type="subTitle" idx="1"/>
          </p:nvPr>
        </p:nvSpPr>
        <p:spPr>
          <a:xfrm>
            <a:off x="1187624" y="3212976"/>
            <a:ext cx="5976664" cy="580557"/>
          </a:xfrm>
        </p:spPr>
        <p:txBody>
          <a:bodyPr>
            <a:noAutofit/>
          </a:bodyPr>
          <a:lstStyle/>
          <a:p>
            <a:pPr algn="r"/>
            <a:r>
              <a:rPr lang="ru-RU" sz="2400" dirty="0" smtClean="0">
                <a:solidFill>
                  <a:srgbClr val="0070C0"/>
                </a:solidFill>
              </a:rPr>
              <a:t>Козлова Е.А., </a:t>
            </a:r>
            <a:r>
              <a:rPr lang="ru-RU" sz="2400" dirty="0" err="1" smtClean="0">
                <a:solidFill>
                  <a:srgbClr val="0070C0"/>
                </a:solidFill>
              </a:rPr>
              <a:t>Тебенькова</a:t>
            </a:r>
            <a:r>
              <a:rPr lang="ru-RU" sz="2400" dirty="0" smtClean="0">
                <a:solidFill>
                  <a:srgbClr val="0070C0"/>
                </a:solidFill>
              </a:rPr>
              <a:t> Т.Н.</a:t>
            </a:r>
          </a:p>
          <a:p>
            <a:pPr algn="r"/>
            <a:r>
              <a:rPr lang="ru-RU" sz="2400" dirty="0" smtClean="0">
                <a:solidFill>
                  <a:srgbClr val="0070C0"/>
                </a:solidFill>
              </a:rPr>
              <a:t> учителя информатики МБОУ «СОШ №82»</a:t>
            </a:r>
            <a:endParaRPr lang="en-US" sz="2400" dirty="0">
              <a:solidFill>
                <a:srgbClr val="0070C0"/>
              </a:solidFill>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01080" cy="796908"/>
          </a:xfrm>
        </p:spPr>
        <p:txBody>
          <a:bodyPr>
            <a:normAutofit/>
          </a:bodyPr>
          <a:lstStyle/>
          <a:p>
            <a:r>
              <a:rPr lang="ru-RU" sz="3200" dirty="0" smtClean="0"/>
              <a:t> Значение минимальной денежной суммы</a:t>
            </a:r>
            <a:endParaRPr lang="ru-RU" sz="3200" dirty="0"/>
          </a:p>
        </p:txBody>
      </p:sp>
      <p:pic>
        <p:nvPicPr>
          <p:cNvPr id="5122" name="Picture 2"/>
          <p:cNvPicPr>
            <a:picLocks noGrp="1" noChangeAspect="1" noChangeArrowheads="1"/>
          </p:cNvPicPr>
          <p:nvPr>
            <p:ph idx="1"/>
          </p:nvPr>
        </p:nvPicPr>
        <p:blipFill>
          <a:blip r:embed="rId2"/>
          <a:srcRect t="22098" r="55629" b="10031"/>
          <a:stretch>
            <a:fillRect/>
          </a:stretch>
        </p:blipFill>
        <p:spPr bwMode="auto">
          <a:xfrm>
            <a:off x="500034" y="1000108"/>
            <a:ext cx="6500858" cy="5590738"/>
          </a:xfrm>
          <a:prstGeom prst="rect">
            <a:avLst/>
          </a:prstGeom>
          <a:noFill/>
          <a:ln w="9525">
            <a:noFill/>
            <a:miter lim="800000"/>
            <a:headEnd/>
            <a:tailEnd/>
          </a:ln>
          <a:effectLst/>
        </p:spPr>
      </p:pic>
      <p:sp>
        <p:nvSpPr>
          <p:cNvPr id="5" name="TextBox 4"/>
          <p:cNvSpPr txBox="1"/>
          <p:nvPr/>
        </p:nvSpPr>
        <p:spPr>
          <a:xfrm>
            <a:off x="7143768" y="1571612"/>
            <a:ext cx="2000232" cy="369332"/>
          </a:xfrm>
          <a:prstGeom prst="rect">
            <a:avLst/>
          </a:prstGeom>
          <a:noFill/>
        </p:spPr>
        <p:txBody>
          <a:bodyPr wrap="square" rtlCol="0">
            <a:spAutoFit/>
          </a:bodyPr>
          <a:lstStyle/>
          <a:p>
            <a:r>
              <a:rPr lang="ru-RU" dirty="0" smtClean="0"/>
              <a:t>1133 522</a:t>
            </a:r>
            <a:endParaRPr lang="ru-RU" dirty="0"/>
          </a:p>
        </p:txBody>
      </p:sp>
      <p:sp>
        <p:nvSpPr>
          <p:cNvPr id="6" name="Прямоугольник 5"/>
          <p:cNvSpPr/>
          <p:nvPr/>
        </p:nvSpPr>
        <p:spPr>
          <a:xfrm>
            <a:off x="4070099" y="3244334"/>
            <a:ext cx="1003801" cy="369332"/>
          </a:xfrm>
          <a:prstGeom prst="rect">
            <a:avLst/>
          </a:prstGeom>
        </p:spPr>
        <p:txBody>
          <a:bodyPr wrap="none">
            <a:spAutoFit/>
          </a:bodyPr>
          <a:lstStyle/>
          <a:p>
            <a:r>
              <a:rPr lang="ru-RU" dirty="0" smtClean="0"/>
              <a:t>1133522</a:t>
            </a:r>
            <a:endParaRPr lang="ru-RU" dirty="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lstStyle/>
          <a:p>
            <a:r>
              <a:rPr lang="ru-RU" sz="2400" b="1" dirty="0" smtClean="0"/>
              <a:t>Р-03 (В.Н. </a:t>
            </a:r>
            <a:r>
              <a:rPr lang="ru-RU" sz="2400" b="1" dirty="0" err="1" smtClean="0"/>
              <a:t>Шубинкин</a:t>
            </a:r>
            <a:r>
              <a:rPr lang="ru-RU" sz="2400" b="1" dirty="0" smtClean="0"/>
              <a:t>). </a:t>
            </a:r>
            <a:endParaRPr lang="ru-RU" sz="2400" dirty="0"/>
          </a:p>
        </p:txBody>
      </p:sp>
      <p:sp>
        <p:nvSpPr>
          <p:cNvPr id="3" name="Содержимое 2"/>
          <p:cNvSpPr>
            <a:spLocks noGrp="1"/>
          </p:cNvSpPr>
          <p:nvPr>
            <p:ph idx="1"/>
          </p:nvPr>
        </p:nvSpPr>
        <p:spPr>
          <a:xfrm>
            <a:off x="500034" y="785794"/>
            <a:ext cx="8229600" cy="5126055"/>
          </a:xfrm>
        </p:spPr>
        <p:txBody>
          <a:bodyPr>
            <a:normAutofit fontScale="70000" lnSpcReduction="20000"/>
          </a:bodyPr>
          <a:lstStyle/>
          <a:p>
            <a:r>
              <a:rPr lang="ru-RU" dirty="0" smtClean="0"/>
              <a:t>Квадрат разлинован на N×N клеток (1 &lt; N &lt; 17). Исполнитель Робот может перемещаться по клеткам, выполняя за одно перемещение одну из двух команд: </a:t>
            </a:r>
            <a:r>
              <a:rPr lang="ru-RU" b="1" dirty="0" smtClean="0"/>
              <a:t>вправо или вниз</a:t>
            </a:r>
            <a:r>
              <a:rPr lang="ru-RU" dirty="0" smtClean="0"/>
              <a:t>. По команде вправо Робот перемещается в </a:t>
            </a:r>
            <a:r>
              <a:rPr lang="ru-RU" b="1" dirty="0" smtClean="0"/>
              <a:t>соседнюю правую </a:t>
            </a:r>
            <a:r>
              <a:rPr lang="ru-RU" dirty="0" smtClean="0"/>
              <a:t>клетку, по команде вниз – </a:t>
            </a:r>
            <a:r>
              <a:rPr lang="ru-RU" b="1" dirty="0" smtClean="0"/>
              <a:t>в соседнюю нижнюю</a:t>
            </a:r>
            <a:r>
              <a:rPr lang="ru-RU" dirty="0" smtClean="0"/>
              <a:t>. При попытке выхода за границу квадрата Робот разрушается. Перед каждым запуском Робота в каждой клетке квадрата лежит монета достоинством от 1 до 100. Посетив клетку, Робот </a:t>
            </a:r>
            <a:r>
              <a:rPr lang="ru-RU" b="1" dirty="0" smtClean="0"/>
              <a:t>забирает монету с собой только</a:t>
            </a:r>
            <a:r>
              <a:rPr lang="ru-RU" dirty="0" smtClean="0"/>
              <a:t> </a:t>
            </a:r>
            <a:r>
              <a:rPr lang="ru-RU" b="1" dirty="0" smtClean="0"/>
              <a:t>в том случае, если её номинал </a:t>
            </a:r>
            <a:r>
              <a:rPr lang="ru-RU" b="1" dirty="0" smtClean="0">
                <a:solidFill>
                  <a:srgbClr val="CC3399"/>
                </a:solidFill>
              </a:rPr>
              <a:t>– число, кратное 3</a:t>
            </a:r>
            <a:r>
              <a:rPr lang="ru-RU" b="1" dirty="0" smtClean="0"/>
              <a:t>; если номинал монеты – число, не кратное 3, то Робот не берёт монету;</a:t>
            </a:r>
            <a:r>
              <a:rPr lang="ru-RU" dirty="0" smtClean="0"/>
              <a:t> это также относится к начальной и конечной клетке маршрута Робота. Определите максимальную и минимальную денежную сумму, которую может собрать Робот, пройдя из левой верхней клетки в правую нижнюю. В ответе укажите два числа – сначала максимальную сумму, затем минимальную.</a:t>
            </a:r>
          </a:p>
          <a:p>
            <a:pPr lvl="3"/>
            <a:r>
              <a:rPr lang="ru-RU" sz="3400" dirty="0" smtClean="0">
                <a:solidFill>
                  <a:srgbClr val="CC3399"/>
                </a:solidFill>
              </a:rPr>
              <a:t>Функция </a:t>
            </a:r>
            <a:r>
              <a:rPr lang="ru-RU" sz="3400" b="1" dirty="0" smtClean="0">
                <a:solidFill>
                  <a:srgbClr val="CC3399"/>
                </a:solidFill>
              </a:rPr>
              <a:t>ОСТАТ(</a:t>
            </a:r>
            <a:r>
              <a:rPr lang="ru-RU" sz="3400" b="1" dirty="0" err="1" smtClean="0">
                <a:solidFill>
                  <a:srgbClr val="CC3399"/>
                </a:solidFill>
              </a:rPr>
              <a:t>число;делитель</a:t>
            </a:r>
            <a:r>
              <a:rPr lang="ru-RU" sz="3400" b="1" dirty="0" smtClean="0">
                <a:solidFill>
                  <a:srgbClr val="CC3399"/>
                </a:solidFill>
              </a:rPr>
              <a:t>)</a:t>
            </a:r>
            <a:endParaRPr lang="ru-RU" sz="3400" dirty="0" smtClean="0">
              <a:solidFill>
                <a:srgbClr val="CC3399"/>
              </a:solidFill>
            </a:endParaRPr>
          </a:p>
          <a:p>
            <a:endParaRPr lang="ru-RU" dirty="0" smtClean="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r>
              <a:rPr lang="ru-RU" sz="2000" dirty="0" smtClean="0"/>
              <a:t>При использования метода динамического программирования требуется выделить для вычислений дополнительную таблицу такого же размера</a:t>
            </a:r>
            <a:endParaRPr lang="ru-RU" sz="2000" dirty="0"/>
          </a:p>
        </p:txBody>
      </p:sp>
      <p:sp>
        <p:nvSpPr>
          <p:cNvPr id="3" name="Содержимое 2"/>
          <p:cNvSpPr>
            <a:spLocks noGrp="1"/>
          </p:cNvSpPr>
          <p:nvPr>
            <p:ph idx="1"/>
          </p:nvPr>
        </p:nvSpPr>
        <p:spPr/>
        <p:txBody>
          <a:bodyPr/>
          <a:lstStyle/>
          <a:p>
            <a:endParaRPr lang="ru-RU" dirty="0"/>
          </a:p>
        </p:txBody>
      </p:sp>
      <p:pic>
        <p:nvPicPr>
          <p:cNvPr id="6147" name="Picture 3"/>
          <p:cNvPicPr>
            <a:picLocks noChangeAspect="1" noChangeArrowheads="1"/>
          </p:cNvPicPr>
          <p:nvPr/>
        </p:nvPicPr>
        <p:blipFill>
          <a:blip r:embed="rId2"/>
          <a:srcRect t="18555" r="48938" b="9179"/>
          <a:stretch>
            <a:fillRect/>
          </a:stretch>
        </p:blipFill>
        <p:spPr bwMode="auto">
          <a:xfrm>
            <a:off x="500034" y="1000107"/>
            <a:ext cx="7215238" cy="5741185"/>
          </a:xfrm>
          <a:prstGeom prst="rect">
            <a:avLst/>
          </a:prstGeom>
          <a:noFill/>
          <a:ln w="9525">
            <a:noFill/>
            <a:miter lim="800000"/>
            <a:headEnd/>
            <a:tailEnd/>
          </a:ln>
          <a:effectLst/>
        </p:spPr>
      </p:pic>
      <p:sp>
        <p:nvSpPr>
          <p:cNvPr id="5" name="Прямоугольник 4"/>
          <p:cNvSpPr/>
          <p:nvPr/>
        </p:nvSpPr>
        <p:spPr>
          <a:xfrm>
            <a:off x="4500562" y="6286520"/>
            <a:ext cx="7143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4429124" y="6286520"/>
            <a:ext cx="3143272"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p:txBody>
          <a:bodyPr/>
          <a:lstStyle/>
          <a:p>
            <a:endParaRPr lang="ru-RU" dirty="0"/>
          </a:p>
        </p:txBody>
      </p:sp>
      <p:pic>
        <p:nvPicPr>
          <p:cNvPr id="7171" name="Picture 3"/>
          <p:cNvPicPr>
            <a:picLocks noChangeAspect="1" noChangeArrowheads="1"/>
          </p:cNvPicPr>
          <p:nvPr/>
        </p:nvPicPr>
        <p:blipFill>
          <a:blip r:embed="rId2"/>
          <a:srcRect t="21679" r="50000" b="8984"/>
          <a:stretch>
            <a:fillRect/>
          </a:stretch>
        </p:blipFill>
        <p:spPr bwMode="auto">
          <a:xfrm>
            <a:off x="500034" y="70208"/>
            <a:ext cx="8248050" cy="6430626"/>
          </a:xfrm>
          <a:prstGeom prst="rect">
            <a:avLst/>
          </a:prstGeom>
          <a:noFill/>
          <a:ln w="9525">
            <a:noFill/>
            <a:miter lim="800000"/>
            <a:headEnd/>
            <a:tailEnd/>
          </a:ln>
          <a:effec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Задача (Два Робота)</a:t>
            </a:r>
            <a:endParaRPr lang="ru-RU" dirty="0"/>
          </a:p>
        </p:txBody>
      </p:sp>
      <p:sp>
        <p:nvSpPr>
          <p:cNvPr id="3" name="Содержимое 2"/>
          <p:cNvSpPr>
            <a:spLocks noGrp="1"/>
          </p:cNvSpPr>
          <p:nvPr>
            <p:ph idx="1"/>
          </p:nvPr>
        </p:nvSpPr>
        <p:spPr/>
        <p:txBody>
          <a:bodyPr>
            <a:normAutofit fontScale="70000" lnSpcReduction="20000"/>
          </a:bodyPr>
          <a:lstStyle/>
          <a:p>
            <a:r>
              <a:rPr lang="ru-RU" b="1" dirty="0" smtClean="0"/>
              <a:t>Задача (Два Робота)</a:t>
            </a:r>
            <a:r>
              <a:rPr lang="ru-RU" dirty="0" smtClean="0"/>
              <a:t/>
            </a:r>
            <a:br>
              <a:rPr lang="ru-RU" dirty="0" smtClean="0"/>
            </a:br>
            <a:r>
              <a:rPr lang="ru-RU" dirty="0" smtClean="0"/>
              <a:t>Квадрат разлинован на N×N клеток (2 &lt; N &lt; 19). В каждой клетке лежат монеты, количество которых соответствует записанному числу. Количество монет не может быть меньше 1.</a:t>
            </a:r>
            <a:br>
              <a:rPr lang="ru-RU" dirty="0" smtClean="0"/>
            </a:br>
            <a:r>
              <a:rPr lang="ru-RU" dirty="0" smtClean="0"/>
              <a:t>Два исполнителя – ВЕРХ и НИЗ – существуют на одинаковых полях. Первый имеет две команды – вверх и вправо, второй – вниз и вправо, которые, соответственно, перемещают исполнитель на одну клетку вверх, вниз или вправо. Исполнитель ВЕРХ начинает движение в левой нижней ячейке, исполнитель НИЗ – в левой верхней.</a:t>
            </a:r>
          </a:p>
          <a:p>
            <a:r>
              <a:rPr lang="ru-RU" dirty="0" smtClean="0"/>
              <a:t>Откройте файл. Какой из исполнителей соберет большее количество монет в результате своей работы, если известно, что каждый из них запрограммирован собрать максимальное количество монет?</a:t>
            </a:r>
            <a:endParaRPr lang="ru-RU" dirty="0"/>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srcRect l="21881" t="30936" r="19159" b="49529"/>
          <a:stretch>
            <a:fillRect/>
          </a:stretch>
        </p:blipFill>
        <p:spPr bwMode="auto">
          <a:xfrm>
            <a:off x="357158" y="115330"/>
            <a:ext cx="8398682" cy="159915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28659" t="14724" r="26538" b="15673"/>
          <a:stretch>
            <a:fillRect/>
          </a:stretch>
        </p:blipFill>
        <p:spPr bwMode="auto">
          <a:xfrm>
            <a:off x="3143208" y="1500150"/>
            <a:ext cx="6000792" cy="5357850"/>
          </a:xfrm>
          <a:prstGeom prst="rect">
            <a:avLst/>
          </a:prstGeom>
          <a:noFill/>
          <a:ln w="9525">
            <a:noFill/>
            <a:miter lim="800000"/>
            <a:headEnd/>
            <a:tailEnd/>
          </a:ln>
          <a:effec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srcRect l="22788" t="22315" r="20066" b="8906"/>
          <a:stretch>
            <a:fillRect/>
          </a:stretch>
        </p:blipFill>
        <p:spPr bwMode="auto">
          <a:xfrm>
            <a:off x="214282" y="428604"/>
            <a:ext cx="8779157" cy="6072230"/>
          </a:xfrm>
          <a:prstGeom prst="rect">
            <a:avLst/>
          </a:prstGeom>
          <a:noFill/>
          <a:ln w="9525">
            <a:noFill/>
            <a:miter lim="800000"/>
            <a:headEnd/>
            <a:tailEnd/>
          </a:ln>
          <a:effec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4099" name="Picture 3"/>
          <p:cNvPicPr>
            <a:picLocks noChangeAspect="1" noChangeArrowheads="1"/>
          </p:cNvPicPr>
          <p:nvPr/>
        </p:nvPicPr>
        <p:blipFill>
          <a:blip r:embed="rId2"/>
          <a:srcRect l="22259" t="16498" r="20888" b="15756"/>
          <a:stretch>
            <a:fillRect/>
          </a:stretch>
        </p:blipFill>
        <p:spPr bwMode="auto">
          <a:xfrm>
            <a:off x="266116" y="214290"/>
            <a:ext cx="8449288" cy="5786478"/>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5123" name="Picture 3"/>
          <p:cNvPicPr>
            <a:picLocks noChangeAspect="1" noChangeArrowheads="1"/>
          </p:cNvPicPr>
          <p:nvPr/>
        </p:nvPicPr>
        <p:blipFill>
          <a:blip r:embed="rId2"/>
          <a:srcRect l="20864" t="15626" r="18741" b="16015"/>
          <a:stretch>
            <a:fillRect/>
          </a:stretch>
        </p:blipFill>
        <p:spPr bwMode="auto">
          <a:xfrm>
            <a:off x="785786" y="642918"/>
            <a:ext cx="7858180" cy="5000660"/>
          </a:xfrm>
          <a:prstGeom prst="rect">
            <a:avLst/>
          </a:prstGeom>
          <a:noFill/>
          <a:ln w="9525">
            <a:noFill/>
            <a:miter lim="800000"/>
            <a:headEnd/>
            <a:tailEnd/>
          </a:ln>
          <a:effec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bodyPr>
          <a:lstStyle/>
          <a:p>
            <a:r>
              <a:rPr lang="ru-RU" sz="2400" dirty="0" smtClean="0"/>
              <a:t>=МАКС(</a:t>
            </a:r>
            <a:r>
              <a:rPr lang="en-US" sz="2400" dirty="0" smtClean="0"/>
              <a:t>B14;A15)+B1</a:t>
            </a:r>
            <a:endParaRPr lang="ru-RU" sz="2400" dirty="0"/>
          </a:p>
        </p:txBody>
      </p:sp>
      <p:pic>
        <p:nvPicPr>
          <p:cNvPr id="6146" name="Picture 2"/>
          <p:cNvPicPr>
            <a:picLocks noGrp="1" noChangeAspect="1" noChangeArrowheads="1"/>
          </p:cNvPicPr>
          <p:nvPr>
            <p:ph idx="1"/>
          </p:nvPr>
        </p:nvPicPr>
        <p:blipFill>
          <a:blip r:embed="rId2"/>
          <a:srcRect l="21298" t="19243" r="25457" b="5307"/>
          <a:stretch>
            <a:fillRect/>
          </a:stretch>
        </p:blipFill>
        <p:spPr bwMode="auto">
          <a:xfrm>
            <a:off x="1643042" y="642369"/>
            <a:ext cx="7143800" cy="6165464"/>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Что проверяется:</a:t>
            </a:r>
            <a:r>
              <a:rPr lang="ru-RU" dirty="0" smtClean="0"/>
              <a:t/>
            </a:r>
            <a:br>
              <a:rPr lang="ru-RU" dirty="0" smtClean="0"/>
            </a:br>
            <a:endParaRPr lang="ru-RU" dirty="0"/>
          </a:p>
        </p:txBody>
      </p:sp>
      <p:sp>
        <p:nvSpPr>
          <p:cNvPr id="3" name="Содержимое 2"/>
          <p:cNvSpPr>
            <a:spLocks noGrp="1"/>
          </p:cNvSpPr>
          <p:nvPr>
            <p:ph idx="1"/>
          </p:nvPr>
        </p:nvSpPr>
        <p:spPr>
          <a:xfrm>
            <a:off x="428596" y="1071546"/>
            <a:ext cx="8229600" cy="4186254"/>
          </a:xfrm>
        </p:spPr>
        <p:txBody>
          <a:bodyPr>
            <a:normAutofit fontScale="92500" lnSpcReduction="10000"/>
          </a:bodyPr>
          <a:lstStyle/>
          <a:p>
            <a:pPr>
              <a:lnSpc>
                <a:spcPct val="80000"/>
              </a:lnSpc>
              <a:buFontTx/>
              <a:buAutoNum type="arabicPeriod"/>
              <a:defRPr/>
            </a:pPr>
            <a:endParaRPr lang="ru-RU" dirty="0" smtClean="0"/>
          </a:p>
          <a:p>
            <a:r>
              <a:rPr lang="ru-RU" dirty="0" smtClean="0"/>
              <a:t>Умение обрабатывать вещественные выражения в электронных таблицах.</a:t>
            </a:r>
          </a:p>
          <a:p>
            <a:r>
              <a:rPr lang="ru-RU" i="1" dirty="0" smtClean="0"/>
              <a:t>3.4.3. Использование инструментов решения статистических и расчётно-графических задач. </a:t>
            </a:r>
            <a:endParaRPr lang="ru-RU" dirty="0" smtClean="0"/>
          </a:p>
          <a:p>
            <a:r>
              <a:rPr lang="ru-RU" i="1" dirty="0" smtClean="0"/>
              <a:t>1.1.2. Умение представлять и анализировать табличную информацию в виде графиков и диаграмм.</a:t>
            </a:r>
            <a:endParaRPr lang="ru-RU" dirty="0" smtClean="0"/>
          </a:p>
          <a:p>
            <a:endParaRPr lang="ru-RU"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Способ 2</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8215504"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1432"/>
          <a:stretch/>
        </p:blipFill>
        <p:spPr bwMode="auto">
          <a:xfrm>
            <a:off x="179512" y="27355"/>
            <a:ext cx="3718641"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119073"/>
            <a:ext cx="4376133" cy="1179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1495" y="3429000"/>
            <a:ext cx="5220917"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7528" y="4817975"/>
            <a:ext cx="222885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3907722" y="718509"/>
            <a:ext cx="3828271"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770207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72816"/>
            <a:ext cx="8229600" cy="3010346"/>
          </a:xfrm>
        </p:spPr>
        <p:txBody>
          <a:bodyPr>
            <a:normAutofit/>
          </a:bodyPr>
          <a:lstStyle/>
          <a:p>
            <a:pPr marL="36576">
              <a:defRPr/>
            </a:pPr>
            <a:r>
              <a:rPr lang="ru-RU" dirty="0" smtClean="0"/>
              <a:t>Спасибо </a:t>
            </a:r>
            <a:r>
              <a:rPr lang="ru-RU" smtClean="0"/>
              <a:t>за внимание.</a:t>
            </a:r>
            <a:endParaRPr lang="ru-RU" dirty="0"/>
          </a:p>
        </p:txBody>
      </p:sp>
    </p:spTree>
    <p:extLst>
      <p:ext uri="{BB962C8B-B14F-4D97-AF65-F5344CB8AC3E}">
        <p14:creationId xmlns:p14="http://schemas.microsoft.com/office/powerpoint/2010/main" val="341653575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428628"/>
          </a:xfrm>
        </p:spPr>
        <p:txBody>
          <a:bodyPr>
            <a:normAutofit fontScale="90000"/>
          </a:bodyPr>
          <a:lstStyle/>
          <a:p>
            <a:r>
              <a:rPr lang="ru-RU" b="1" dirty="0" smtClean="0"/>
              <a:t>Что нужно знать</a:t>
            </a:r>
            <a:r>
              <a:rPr lang="ru-RU" dirty="0" smtClean="0"/>
              <a:t>:</a:t>
            </a:r>
            <a:br>
              <a:rPr lang="ru-RU" dirty="0" smtClean="0"/>
            </a:br>
            <a:endParaRPr lang="ru-RU" dirty="0"/>
          </a:p>
        </p:txBody>
      </p:sp>
      <p:sp>
        <p:nvSpPr>
          <p:cNvPr id="3" name="Содержимое 2"/>
          <p:cNvSpPr>
            <a:spLocks noGrp="1"/>
          </p:cNvSpPr>
          <p:nvPr>
            <p:ph idx="1"/>
          </p:nvPr>
        </p:nvSpPr>
        <p:spPr>
          <a:xfrm>
            <a:off x="457200" y="642918"/>
            <a:ext cx="8229600" cy="5483245"/>
          </a:xfrm>
        </p:spPr>
        <p:txBody>
          <a:bodyPr>
            <a:normAutofit fontScale="70000" lnSpcReduction="20000"/>
          </a:bodyPr>
          <a:lstStyle/>
          <a:p>
            <a:pPr lvl="0"/>
            <a:r>
              <a:rPr lang="ru-RU" dirty="0" smtClean="0"/>
              <a:t>в задачах надо найти оптимальный путь для Робота, который перемещается на клетчатом поле. Робот может на каждом шаге выбирать одно из двух направлений движения (например, только </a:t>
            </a:r>
            <a:r>
              <a:rPr lang="ru-RU" b="1" dirty="0" smtClean="0"/>
              <a:t>вправо</a:t>
            </a:r>
            <a:r>
              <a:rPr lang="ru-RU" dirty="0" smtClean="0"/>
              <a:t> </a:t>
            </a:r>
            <a:r>
              <a:rPr lang="ru-RU" b="1" dirty="0" smtClean="0"/>
              <a:t>и вниз</a:t>
            </a:r>
            <a:r>
              <a:rPr lang="ru-RU" dirty="0" smtClean="0"/>
              <a:t>).</a:t>
            </a:r>
          </a:p>
          <a:p>
            <a:pPr lvl="0"/>
            <a:r>
              <a:rPr lang="ru-RU" dirty="0" smtClean="0"/>
              <a:t>в каждой клетке Робот получает некоторую награду («берёт монету»), и нужно найти такой путь, при котором общая награда будет </a:t>
            </a:r>
            <a:r>
              <a:rPr lang="ru-RU" b="1" dirty="0" smtClean="0"/>
              <a:t>наибольшая</a:t>
            </a:r>
            <a:r>
              <a:rPr lang="ru-RU" dirty="0" smtClean="0"/>
              <a:t> (или </a:t>
            </a:r>
            <a:r>
              <a:rPr lang="ru-RU" b="1" dirty="0" smtClean="0"/>
              <a:t>наименьшая</a:t>
            </a:r>
            <a:r>
              <a:rPr lang="ru-RU" dirty="0" smtClean="0"/>
              <a:t>, если это не награда, а штраф)</a:t>
            </a:r>
          </a:p>
          <a:p>
            <a:pPr lvl="0"/>
            <a:r>
              <a:rPr lang="ru-RU" dirty="0" smtClean="0"/>
              <a:t>конечно, теоретически можно решить такую задачу полным перебором вариантов: рассмотреть все возможные пути и выбрать лучший. Количество возможных путей для полей даже не очень большого размера слишком велико для того, чтобы решить эту задачу за время проведения ЕГЭ, даже если вам удастся безошибочно написать программу для такого перебора.</a:t>
            </a:r>
          </a:p>
          <a:p>
            <a:r>
              <a:rPr lang="ru-RU" dirty="0" smtClean="0"/>
              <a:t>эта задача успешно и быстро решается с помощью </a:t>
            </a:r>
            <a:r>
              <a:rPr lang="ru-RU" b="1" dirty="0" smtClean="0"/>
              <a:t>динамического программирования </a:t>
            </a:r>
            <a:r>
              <a:rPr lang="ru-RU" dirty="0" smtClean="0"/>
              <a:t>– метода оптимизации, который предложил американский математик Ричард Беллман. </a:t>
            </a:r>
          </a:p>
          <a:p>
            <a:pPr algn="r">
              <a:buNone/>
            </a:pPr>
            <a:r>
              <a:rPr lang="ru-RU" dirty="0" smtClean="0"/>
              <a:t>Поляков К. Ю.</a:t>
            </a:r>
            <a:endParaRPr lang="ru-RU"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571504"/>
          </a:xfrm>
        </p:spPr>
        <p:txBody>
          <a:bodyPr>
            <a:normAutofit fontScale="90000"/>
          </a:bodyPr>
          <a:lstStyle/>
          <a:p>
            <a:r>
              <a:rPr lang="ru-RU" sz="3200" b="1" dirty="0" smtClean="0"/>
              <a:t>Задание </a:t>
            </a:r>
            <a:r>
              <a:rPr lang="en-US" sz="3200" b="1" dirty="0" smtClean="0"/>
              <a:t>N</a:t>
            </a:r>
            <a:r>
              <a:rPr lang="ru-RU" sz="3200" b="1" dirty="0" smtClean="0"/>
              <a:t>  18</a:t>
            </a:r>
            <a:endParaRPr lang="ru-RU" sz="3200" dirty="0"/>
          </a:p>
        </p:txBody>
      </p:sp>
      <p:sp>
        <p:nvSpPr>
          <p:cNvPr id="3" name="Содержимое 2"/>
          <p:cNvSpPr>
            <a:spLocks noGrp="1"/>
          </p:cNvSpPr>
          <p:nvPr>
            <p:ph idx="1"/>
          </p:nvPr>
        </p:nvSpPr>
        <p:spPr>
          <a:xfrm>
            <a:off x="500034" y="714356"/>
            <a:ext cx="8229600" cy="5197493"/>
          </a:xfrm>
        </p:spPr>
        <p:txBody>
          <a:bodyPr>
            <a:normAutofit fontScale="70000" lnSpcReduction="20000"/>
          </a:bodyPr>
          <a:lstStyle/>
          <a:p>
            <a:r>
              <a:rPr lang="ru-RU" dirty="0" smtClean="0"/>
              <a:t>Квадрат разлинован на </a:t>
            </a:r>
            <a:r>
              <a:rPr lang="ru-RU" i="1" dirty="0" smtClean="0"/>
              <a:t>N</a:t>
            </a:r>
            <a:r>
              <a:rPr lang="ru-RU" dirty="0" smtClean="0"/>
              <a:t>×</a:t>
            </a:r>
            <a:r>
              <a:rPr lang="ru-RU" i="1" dirty="0" smtClean="0"/>
              <a:t>N</a:t>
            </a:r>
            <a:r>
              <a:rPr lang="ru-RU" dirty="0" smtClean="0"/>
              <a:t> клеток (1 &lt; </a:t>
            </a:r>
            <a:r>
              <a:rPr lang="ru-RU" i="1" dirty="0" smtClean="0"/>
              <a:t>N</a:t>
            </a:r>
            <a:r>
              <a:rPr lang="ru-RU" dirty="0" smtClean="0"/>
              <a:t> &lt; 17). Исполнитель Робот может перемещаться по клеткам, выполняя за одно перемещение одну из двух команд: </a:t>
            </a:r>
            <a:r>
              <a:rPr lang="ru-RU" b="1" dirty="0" smtClean="0"/>
              <a:t>вправо или вниз</a:t>
            </a:r>
            <a:r>
              <a:rPr lang="ru-RU" dirty="0" smtClean="0"/>
              <a:t>. По команде вправо Робот перемещается в </a:t>
            </a:r>
            <a:r>
              <a:rPr lang="ru-RU" b="1" dirty="0" smtClean="0"/>
              <a:t>соседнюю правую </a:t>
            </a:r>
            <a:r>
              <a:rPr lang="ru-RU" dirty="0" smtClean="0"/>
              <a:t>клетку, по команде вниз — в </a:t>
            </a:r>
            <a:r>
              <a:rPr lang="ru-RU" b="1" dirty="0" smtClean="0"/>
              <a:t>соседнюю нижнюю</a:t>
            </a:r>
            <a:r>
              <a:rPr lang="ru-RU" dirty="0" smtClean="0"/>
              <a:t>. При попытке выхода за границу квадрата Робот разрушается. Перед каждым запуском Робота в каждой клетке квадрата лежит монета достоинством от 1 до 100. Посетив клетку, Робот забирает монету с собой; это также относится к начальной и конечной клетке маршрута Робота.</a:t>
            </a:r>
          </a:p>
          <a:p>
            <a:r>
              <a:rPr lang="ru-RU" dirty="0" smtClean="0">
                <a:hlinkClick r:id="rId2"/>
              </a:rPr>
              <a:t>Задание 18</a:t>
            </a:r>
            <a:endParaRPr lang="ru-RU" dirty="0" smtClean="0"/>
          </a:p>
          <a:p>
            <a:r>
              <a:rPr lang="ru-RU" dirty="0" smtClean="0"/>
              <a:t>Откройте файл. Определите максимальную и минимальную денежную сумму, которую может собрать Робот, пройдя из левой верхней клетки в правую нижнюю. В ответ запишите два числа друг за другом без разделительных знаков — сначала максимальную сумму, затем минимальную.</a:t>
            </a:r>
          </a:p>
          <a:p>
            <a:endParaRPr lang="ru-RU" dirty="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571504"/>
          </a:xfrm>
        </p:spPr>
        <p:txBody>
          <a:bodyPr>
            <a:normAutofit fontScale="90000"/>
          </a:bodyPr>
          <a:lstStyle/>
          <a:p>
            <a:r>
              <a:rPr lang="en-US" sz="2200" dirty="0" smtClean="0"/>
              <a:t/>
            </a:r>
            <a:br>
              <a:rPr lang="en-US" sz="2200" dirty="0" smtClean="0"/>
            </a:br>
            <a:r>
              <a:rPr lang="ru-RU" sz="2200" dirty="0" smtClean="0"/>
              <a:t> Найдём максимальную денежную сумму для каждой ячейки таблицы.</a:t>
            </a:r>
            <a:r>
              <a:rPr lang="ru-RU" sz="2200" b="1" cap="all" dirty="0"/>
              <a:t/>
            </a:r>
            <a:br>
              <a:rPr lang="ru-RU" sz="2200" b="1" cap="all" dirty="0"/>
            </a:br>
            <a:endParaRPr lang="ru-RU" sz="2200" dirty="0"/>
          </a:p>
        </p:txBody>
      </p:sp>
      <p:pic>
        <p:nvPicPr>
          <p:cNvPr id="1026" name="Picture 2"/>
          <p:cNvPicPr>
            <a:picLocks noGrp="1" noChangeAspect="1" noChangeArrowheads="1"/>
          </p:cNvPicPr>
          <p:nvPr>
            <p:ph idx="1"/>
          </p:nvPr>
        </p:nvPicPr>
        <p:blipFill>
          <a:blip r:embed="rId2"/>
          <a:srcRect r="58333" b="47132"/>
          <a:stretch>
            <a:fillRect/>
          </a:stretch>
        </p:blipFill>
        <p:spPr bwMode="auto">
          <a:xfrm>
            <a:off x="357158" y="785793"/>
            <a:ext cx="3714776" cy="2708691"/>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534" t="22273" r="48796" b="43390"/>
          <a:stretch>
            <a:fillRect/>
          </a:stretch>
        </p:blipFill>
        <p:spPr bwMode="auto">
          <a:xfrm>
            <a:off x="571472" y="3571876"/>
            <a:ext cx="6786610" cy="2643206"/>
          </a:xfrm>
          <a:prstGeom prst="rect">
            <a:avLst/>
          </a:prstGeom>
          <a:noFill/>
          <a:ln w="9525">
            <a:noFill/>
            <a:miter lim="800000"/>
            <a:headEnd/>
            <a:tailEnd/>
          </a:ln>
          <a:effectLst/>
        </p:spPr>
      </p:pic>
      <p:sp>
        <p:nvSpPr>
          <p:cNvPr id="7" name="TextBox 6"/>
          <p:cNvSpPr txBox="1"/>
          <p:nvPr/>
        </p:nvSpPr>
        <p:spPr>
          <a:xfrm>
            <a:off x="4500562" y="1071546"/>
            <a:ext cx="2928958" cy="369332"/>
          </a:xfrm>
          <a:prstGeom prst="rect">
            <a:avLst/>
          </a:prstGeom>
          <a:noFill/>
        </p:spPr>
        <p:txBody>
          <a:bodyPr wrap="square" rtlCol="0">
            <a:spAutoFit/>
          </a:bodyPr>
          <a:lstStyle/>
          <a:p>
            <a:r>
              <a:rPr lang="en-US" b="1" dirty="0" smtClean="0"/>
              <a:t>L1</a:t>
            </a:r>
            <a:r>
              <a:rPr lang="ru-RU" b="1" dirty="0" smtClean="0"/>
              <a:t>=СУММ($</a:t>
            </a:r>
            <a:r>
              <a:rPr lang="en-US" b="1" dirty="0" smtClean="0"/>
              <a:t>A$1:A1)</a:t>
            </a:r>
            <a:endParaRPr lang="ru-RU" dirty="0"/>
          </a:p>
        </p:txBody>
      </p:sp>
    </p:spTree>
    <p:extLst>
      <p:ext uri="{BB962C8B-B14F-4D97-AF65-F5344CB8AC3E}">
        <p14:creationId xmlns:p14="http://schemas.microsoft.com/office/powerpoint/2010/main" val="46122627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cap="all" dirty="0"/>
              <a:t/>
            </a:r>
            <a:br>
              <a:rPr lang="ru-RU" b="1" cap="all" dirty="0"/>
            </a:br>
            <a:endParaRPr lang="ru-RU" dirty="0"/>
          </a:p>
        </p:txBody>
      </p:sp>
      <p:pic>
        <p:nvPicPr>
          <p:cNvPr id="2050" name="Picture 2"/>
          <p:cNvPicPr>
            <a:picLocks noGrp="1" noChangeAspect="1" noChangeArrowheads="1"/>
          </p:cNvPicPr>
          <p:nvPr>
            <p:ph idx="1"/>
          </p:nvPr>
        </p:nvPicPr>
        <p:blipFill>
          <a:blip r:embed="rId2"/>
          <a:srcRect t="11385" r="48264" b="43635"/>
          <a:stretch>
            <a:fillRect/>
          </a:stretch>
        </p:blipFill>
        <p:spPr bwMode="auto">
          <a:xfrm>
            <a:off x="785786" y="285728"/>
            <a:ext cx="5773852" cy="282224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t="15625" r="46742" b="43359"/>
          <a:stretch>
            <a:fillRect/>
          </a:stretch>
        </p:blipFill>
        <p:spPr bwMode="auto">
          <a:xfrm>
            <a:off x="642910" y="3214686"/>
            <a:ext cx="6929454" cy="3000396"/>
          </a:xfrm>
          <a:prstGeom prst="rect">
            <a:avLst/>
          </a:prstGeom>
          <a:noFill/>
          <a:ln w="9525">
            <a:noFill/>
            <a:miter lim="800000"/>
            <a:headEnd/>
            <a:tailEnd/>
          </a:ln>
          <a:effectLst/>
        </p:spPr>
      </p:pic>
      <p:sp>
        <p:nvSpPr>
          <p:cNvPr id="6" name="Прямоугольник 5"/>
          <p:cNvSpPr/>
          <p:nvPr/>
        </p:nvSpPr>
        <p:spPr>
          <a:xfrm>
            <a:off x="5857884" y="1857364"/>
            <a:ext cx="3377463" cy="369332"/>
          </a:xfrm>
          <a:prstGeom prst="rect">
            <a:avLst/>
          </a:prstGeom>
        </p:spPr>
        <p:txBody>
          <a:bodyPr wrap="none">
            <a:spAutoFit/>
          </a:bodyPr>
          <a:lstStyle/>
          <a:p>
            <a:r>
              <a:rPr lang="ru-RU" b="1" dirty="0" smtClean="0"/>
              <a:t>М2=ЕСЛИ(</a:t>
            </a:r>
            <a:r>
              <a:rPr lang="en-US" b="1" dirty="0" smtClean="0"/>
              <a:t>L2&gt;M1;L2+B2;M1+B2)</a:t>
            </a:r>
            <a:r>
              <a:rPr lang="en-US" dirty="0" smtClean="0"/>
              <a:t> </a:t>
            </a:r>
            <a:endParaRPr lang="ru-RU" dirty="0"/>
          </a:p>
        </p:txBody>
      </p:sp>
    </p:spTree>
    <p:extLst>
      <p:ext uri="{BB962C8B-B14F-4D97-AF65-F5344CB8AC3E}">
        <p14:creationId xmlns:p14="http://schemas.microsoft.com/office/powerpoint/2010/main" val="82624782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r="47916" b="44417"/>
          <a:stretch>
            <a:fillRect/>
          </a:stretch>
        </p:blipFill>
        <p:spPr bwMode="auto">
          <a:xfrm>
            <a:off x="500034" y="714356"/>
            <a:ext cx="4286280" cy="2571768"/>
          </a:xfrm>
          <a:prstGeom prst="rect">
            <a:avLst/>
          </a:prstGeom>
          <a:noFill/>
          <a:ln w="9525">
            <a:noFill/>
            <a:miter lim="800000"/>
            <a:headEnd/>
            <a:tailEnd/>
          </a:ln>
          <a:effectLst/>
        </p:spPr>
      </p:pic>
      <p:sp>
        <p:nvSpPr>
          <p:cNvPr id="5" name="TextBox 4"/>
          <p:cNvSpPr txBox="1"/>
          <p:nvPr/>
        </p:nvSpPr>
        <p:spPr>
          <a:xfrm>
            <a:off x="857224" y="214290"/>
            <a:ext cx="7572428" cy="461665"/>
          </a:xfrm>
          <a:prstGeom prst="rect">
            <a:avLst/>
          </a:prstGeom>
          <a:noFill/>
        </p:spPr>
        <p:txBody>
          <a:bodyPr wrap="square" rtlCol="0">
            <a:spAutoFit/>
          </a:bodyPr>
          <a:lstStyle/>
          <a:p>
            <a:pPr algn="ctr"/>
            <a:r>
              <a:rPr lang="ru-RU" sz="2400" dirty="0" smtClean="0">
                <a:solidFill>
                  <a:srgbClr val="CC3399"/>
                </a:solidFill>
              </a:rPr>
              <a:t>Поиск значения минимальной денежной суммы</a:t>
            </a:r>
            <a:r>
              <a:rPr lang="ru-RU" dirty="0" smtClean="0">
                <a:solidFill>
                  <a:srgbClr val="CC3399"/>
                </a:solidFill>
              </a:rPr>
              <a:t> </a:t>
            </a:r>
            <a:endParaRPr lang="ru-RU" dirty="0">
              <a:solidFill>
                <a:srgbClr val="CC3399"/>
              </a:solidFill>
            </a:endParaRPr>
          </a:p>
        </p:txBody>
      </p:sp>
      <p:sp>
        <p:nvSpPr>
          <p:cNvPr id="6" name="TextBox 5"/>
          <p:cNvSpPr txBox="1"/>
          <p:nvPr/>
        </p:nvSpPr>
        <p:spPr>
          <a:xfrm>
            <a:off x="5000628" y="857232"/>
            <a:ext cx="3571900" cy="369332"/>
          </a:xfrm>
          <a:prstGeom prst="rect">
            <a:avLst/>
          </a:prstGeom>
          <a:noFill/>
        </p:spPr>
        <p:txBody>
          <a:bodyPr wrap="square" rtlCol="0">
            <a:spAutoFit/>
          </a:bodyPr>
          <a:lstStyle/>
          <a:p>
            <a:r>
              <a:rPr lang="ru-RU" b="1" dirty="0" smtClean="0"/>
              <a:t>М2=ЕСЛИ(</a:t>
            </a:r>
            <a:r>
              <a:rPr lang="en-US" b="1" dirty="0" smtClean="0"/>
              <a:t>L2&lt;M1;L2+B2;M1+B2)</a:t>
            </a:r>
            <a:endParaRPr lang="ru-RU" dirty="0"/>
          </a:p>
        </p:txBody>
      </p:sp>
      <p:pic>
        <p:nvPicPr>
          <p:cNvPr id="3075" name="Picture 3"/>
          <p:cNvPicPr>
            <a:picLocks noChangeAspect="1" noChangeArrowheads="1"/>
          </p:cNvPicPr>
          <p:nvPr/>
        </p:nvPicPr>
        <p:blipFill>
          <a:blip r:embed="rId3"/>
          <a:srcRect t="7812" r="47291" b="44336"/>
          <a:stretch>
            <a:fillRect/>
          </a:stretch>
        </p:blipFill>
        <p:spPr bwMode="auto">
          <a:xfrm>
            <a:off x="500034" y="3357538"/>
            <a:ext cx="6858016" cy="3500462"/>
          </a:xfrm>
          <a:prstGeom prst="rect">
            <a:avLst/>
          </a:prstGeom>
          <a:noFill/>
          <a:ln w="9525">
            <a:noFill/>
            <a:miter lim="800000"/>
            <a:headEnd/>
            <a:tailEnd/>
          </a:ln>
          <a:effec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714356"/>
          </a:xfrm>
        </p:spPr>
        <p:txBody>
          <a:bodyPr>
            <a:normAutofit fontScale="90000"/>
          </a:bodyPr>
          <a:lstStyle/>
          <a:p>
            <a:r>
              <a:rPr lang="ru-RU" dirty="0" smtClean="0">
                <a:solidFill>
                  <a:schemeClr val="tx2"/>
                </a:solidFill>
              </a:rPr>
              <a:t>№18</a:t>
            </a:r>
            <a:endParaRPr lang="ru-RU" dirty="0">
              <a:solidFill>
                <a:schemeClr val="tx2"/>
              </a:solidFill>
            </a:endParaRPr>
          </a:p>
        </p:txBody>
      </p:sp>
      <p:sp>
        <p:nvSpPr>
          <p:cNvPr id="3" name="Объект 2"/>
          <p:cNvSpPr>
            <a:spLocks noGrp="1"/>
          </p:cNvSpPr>
          <p:nvPr>
            <p:ph idx="1"/>
          </p:nvPr>
        </p:nvSpPr>
        <p:spPr>
          <a:xfrm>
            <a:off x="467544" y="714357"/>
            <a:ext cx="8229600" cy="4572031"/>
          </a:xfrm>
        </p:spPr>
        <p:txBody>
          <a:bodyPr>
            <a:normAutofit fontScale="70000" lnSpcReduction="20000"/>
          </a:bodyPr>
          <a:lstStyle/>
          <a:p>
            <a:r>
              <a:rPr lang="ru-RU" dirty="0" smtClean="0"/>
              <a:t>Квадрат разлинован на </a:t>
            </a:r>
            <a:r>
              <a:rPr lang="ru-RU" i="1" dirty="0" smtClean="0"/>
              <a:t>N</a:t>
            </a:r>
            <a:r>
              <a:rPr lang="ru-RU" dirty="0" smtClean="0"/>
              <a:t>×</a:t>
            </a:r>
            <a:r>
              <a:rPr lang="ru-RU" i="1" dirty="0" smtClean="0"/>
              <a:t>N</a:t>
            </a:r>
            <a:r>
              <a:rPr lang="ru-RU" dirty="0" smtClean="0"/>
              <a:t> клеток (1 &lt; </a:t>
            </a:r>
            <a:r>
              <a:rPr lang="ru-RU" i="1" dirty="0" smtClean="0"/>
              <a:t>N</a:t>
            </a:r>
            <a:r>
              <a:rPr lang="ru-RU" dirty="0" smtClean="0"/>
              <a:t> &lt; 17). Исполнитель Робот может перемещаться по клеткам, выполняя за одно перемещение одну из двух команд: </a:t>
            </a:r>
            <a:r>
              <a:rPr lang="ru-RU" b="1" dirty="0" smtClean="0"/>
              <a:t>вправо или вверх</a:t>
            </a:r>
            <a:r>
              <a:rPr lang="ru-RU" dirty="0" smtClean="0"/>
              <a:t>. По команде вправо Робот перемещается в </a:t>
            </a:r>
            <a:r>
              <a:rPr lang="ru-RU" b="1" dirty="0" smtClean="0"/>
              <a:t>соседнюю правую </a:t>
            </a:r>
            <a:r>
              <a:rPr lang="ru-RU" dirty="0" smtClean="0"/>
              <a:t>клетку, по команде вверх — в </a:t>
            </a:r>
            <a:r>
              <a:rPr lang="ru-RU" b="1" dirty="0" smtClean="0"/>
              <a:t>соседнюю верхнюю</a:t>
            </a:r>
            <a:r>
              <a:rPr lang="ru-RU" dirty="0" smtClean="0"/>
              <a:t>. При попытке выхода за границу квадрата Робот разрушается. Перед каждым запуском Робота в каждой клетке квадрата лежит монета достоинством от 1 до 100. Посетив клетку, Робот забирает монету с собой; это также относится к начальной и конечной клетке маршрута Робота.</a:t>
            </a:r>
          </a:p>
          <a:p>
            <a:r>
              <a:rPr lang="ru-RU" dirty="0" smtClean="0">
                <a:hlinkClick r:id="rId2"/>
              </a:rPr>
              <a:t>Задание 18</a:t>
            </a:r>
            <a:endParaRPr lang="ru-RU" dirty="0" smtClean="0"/>
          </a:p>
          <a:p>
            <a:r>
              <a:rPr lang="ru-RU" dirty="0" smtClean="0"/>
              <a:t>Откройте файл. Определите максимальную и минимальную денежную сумму, которую может собрать Робот, пройдя из</a:t>
            </a:r>
            <a:r>
              <a:rPr lang="ru-RU" dirty="0" smtClean="0">
                <a:solidFill>
                  <a:srgbClr val="CC3399"/>
                </a:solidFill>
              </a:rPr>
              <a:t> </a:t>
            </a:r>
            <a:r>
              <a:rPr lang="ru-RU" b="1" dirty="0" smtClean="0">
                <a:solidFill>
                  <a:srgbClr val="CC3399"/>
                </a:solidFill>
              </a:rPr>
              <a:t>левой нижней</a:t>
            </a:r>
            <a:r>
              <a:rPr lang="ru-RU" dirty="0" smtClean="0"/>
              <a:t> клетки в </a:t>
            </a:r>
            <a:r>
              <a:rPr lang="ru-RU" b="1" dirty="0" smtClean="0">
                <a:solidFill>
                  <a:srgbClr val="CC3399"/>
                </a:solidFill>
              </a:rPr>
              <a:t>правую верхнюю</a:t>
            </a:r>
            <a:r>
              <a:rPr lang="ru-RU" dirty="0" smtClean="0"/>
              <a:t>. В ответ запишите два числа друг за другом без разделительных знаков — сначала максимальную сумму, затем минимальную.</a:t>
            </a:r>
          </a:p>
          <a:p>
            <a:pPr marL="0" indent="449263" algn="just">
              <a:buNone/>
            </a:pPr>
            <a:endParaRPr lang="ru-RU" dirty="0" smtClean="0"/>
          </a:p>
          <a:p>
            <a:endParaRPr lang="ru-RU" dirty="0"/>
          </a:p>
        </p:txBody>
      </p:sp>
    </p:spTree>
    <p:extLst>
      <p:ext uri="{BB962C8B-B14F-4D97-AF65-F5344CB8AC3E}">
        <p14:creationId xmlns:p14="http://schemas.microsoft.com/office/powerpoint/2010/main" val="357209096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2"/>
          <a:srcRect t="21485" r="54978" b="11132"/>
          <a:stretch>
            <a:fillRect/>
          </a:stretch>
        </p:blipFill>
        <p:spPr bwMode="auto">
          <a:xfrm>
            <a:off x="928662" y="785794"/>
            <a:ext cx="6286544" cy="5289897"/>
          </a:xfrm>
          <a:prstGeom prst="rect">
            <a:avLst/>
          </a:prstGeom>
          <a:noFill/>
          <a:ln w="9525">
            <a:noFill/>
            <a:miter lim="800000"/>
            <a:headEnd/>
            <a:tailEnd/>
          </a:ln>
          <a:effectLst/>
        </p:spPr>
      </p:pic>
      <p:sp>
        <p:nvSpPr>
          <p:cNvPr id="13" name="Прямоугольник 12"/>
          <p:cNvSpPr/>
          <p:nvPr/>
        </p:nvSpPr>
        <p:spPr>
          <a:xfrm>
            <a:off x="714348" y="214290"/>
            <a:ext cx="7358114" cy="523220"/>
          </a:xfrm>
          <a:prstGeom prst="rect">
            <a:avLst/>
          </a:prstGeom>
        </p:spPr>
        <p:txBody>
          <a:bodyPr wrap="square">
            <a:spAutoFit/>
          </a:bodyPr>
          <a:lstStyle/>
          <a:p>
            <a:r>
              <a:rPr lang="ru-RU" sz="2800" dirty="0" smtClean="0">
                <a:solidFill>
                  <a:srgbClr val="CC3399"/>
                </a:solidFill>
              </a:rPr>
              <a:t>Значение максимальной денежной суммы</a:t>
            </a:r>
            <a:endParaRPr lang="ru-RU" sz="2800" dirty="0">
              <a:solidFill>
                <a:srgbClr val="CC3399"/>
              </a:solidFill>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4_aksesu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5783FE-50CA-484F-AF57-29198C702E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Шаблон оформления в клетку с канцелярскими принадлежностями</Template>
  <TotalTime>1725</TotalTime>
  <Words>441</Words>
  <Application>Microsoft Office PowerPoint</Application>
  <PresentationFormat>Экран (4:3)</PresentationFormat>
  <Paragraphs>42</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4_aksesuary</vt:lpstr>
      <vt:lpstr>Динамическое программирование №18 (повышенный уровень, время – 6 мин) </vt:lpstr>
      <vt:lpstr>Что проверяется: </vt:lpstr>
      <vt:lpstr>Что нужно знать: </vt:lpstr>
      <vt:lpstr>Задание N  18</vt:lpstr>
      <vt:lpstr>  Найдём максимальную денежную сумму для каждой ячейки таблицы. </vt:lpstr>
      <vt:lpstr> </vt:lpstr>
      <vt:lpstr>Презентация PowerPoint</vt:lpstr>
      <vt:lpstr>№18</vt:lpstr>
      <vt:lpstr>Презентация PowerPoint</vt:lpstr>
      <vt:lpstr> Значение минимальной денежной суммы</vt:lpstr>
      <vt:lpstr>Р-03 (В.Н. Шубинкин). </vt:lpstr>
      <vt:lpstr>При использования метода динамического программирования требуется выделить для вычислений дополнительную таблицу такого же размера</vt:lpstr>
      <vt:lpstr>Презентация PowerPoint</vt:lpstr>
      <vt:lpstr>Задача (Два Робота)</vt:lpstr>
      <vt:lpstr>Презентация PowerPoint</vt:lpstr>
      <vt:lpstr>Презентация PowerPoint</vt:lpstr>
      <vt:lpstr>Презентация PowerPoint</vt:lpstr>
      <vt:lpstr>Презентация PowerPoint</vt:lpstr>
      <vt:lpstr>=МАКС(B14;A15)+B1</vt:lpstr>
      <vt:lpstr>Способ 2</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Шаблон оформления</dc:subject>
  <dc:creator>Учитель</dc:creator>
  <dc:description>Шаблон оформления
Корпорация Майкрософт</dc:description>
  <cp:lastModifiedBy>Home</cp:lastModifiedBy>
  <cp:revision>109</cp:revision>
  <dcterms:created xsi:type="dcterms:W3CDTF">2017-11-09T10:48:57Z</dcterms:created>
  <dcterms:modified xsi:type="dcterms:W3CDTF">2021-01-30T14:36:54Z</dcterms:modified>
  <cp:category>Шаблон оформления</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TC019087009991</vt:lpwstr>
  </property>
</Properties>
</file>